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sldIdLst>
    <p:sldId id="256" r:id="rId6"/>
  </p:sldIdLst>
  <p:sldSz cx="51206400" cy="28803600"/>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161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9D544-F200-E336-BDB8-E31290C0A285}" name="Allison Curtis" initials="AC" userId="S::acurtis@kiniksa.com::118fc41a-6c90-47a6-925b-3db806025d6f" providerId="AD"/>
  <p188:author id="{7FCA7147-6B24-6773-3F36-50CE686EA9EF}" name="John Paolini" initials="JP" userId="S::jpaolini@kiniksa.com::f930845c-d6c0-45cb-acb6-697768810169" providerId="AD"/>
  <p188:author id="{3A4297C1-04FC-CD97-7C76-12A917B7AFCF}" name="Stevin Joseph" initials="SJ" userId="S::sjoseph@kiniksa.com::11a49450-dfb7-4466-9cbd-05ae380790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lan Klein" initials="AK" lastIdx="2" clrIdx="0"/>
  <p:cmAuthor id="2" name="Allison Curtis" initials="AC" lastIdx="18" clrIdx="1">
    <p:extLst>
      <p:ext uri="{19B8F6BF-5375-455C-9EA6-DF929625EA0E}">
        <p15:presenceInfo xmlns:p15="http://schemas.microsoft.com/office/powerpoint/2012/main" userId="S::acurtis@kiniksa.com::118fc41a-6c90-47a6-925b-3db806025d6f" providerId="AD"/>
      </p:ext>
    </p:extLst>
  </p:cmAuthor>
  <p:cmAuthor id="3" name="John Paolini" initials="JP" lastIdx="10" clrIdx="2">
    <p:extLst>
      <p:ext uri="{19B8F6BF-5375-455C-9EA6-DF929625EA0E}">
        <p15:presenceInfo xmlns:p15="http://schemas.microsoft.com/office/powerpoint/2012/main" userId="S::jpaolini@kiniksa.com::f930845c-d6c0-45cb-acb6-697768810169" providerId="AD"/>
      </p:ext>
    </p:extLst>
  </p:cmAuthor>
  <p:cmAuthor id="4" name="Vidhya Parameswaran" initials="VP" lastIdx="2" clrIdx="3">
    <p:extLst>
      <p:ext uri="{19B8F6BF-5375-455C-9EA6-DF929625EA0E}">
        <p15:presenceInfo xmlns:p15="http://schemas.microsoft.com/office/powerpoint/2012/main" userId="S::vparameswaran@kiniksa.com::8909ebcd-66ec-4e72-8981-e46b725a60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FABFCF23-3B69-468F-B69F-88F6DE6A72F2}" styleName="Medium Style 1 - Accent 5">
    <a:wholeTbl>
      <a:tcTxStyle>
        <a:fontRef idx="minor">
          <a:srgbClr val="000000"/>
        </a:fontRef>
        <a:schemeClr val="dk1"/>
      </a:tcTxStyle>
      <a:tcStyle>
        <a:tcBdr>
          <a:left>
            <a:ln w="12700">
              <a:solidFill>
                <a:schemeClr val="accent5"/>
              </a:solidFill>
            </a:ln>
          </a:left>
          <a:right>
            <a:ln w="12700">
              <a:solidFill>
                <a:schemeClr val="accent5"/>
              </a:solidFill>
            </a:ln>
          </a:right>
          <a:top>
            <a:ln w="12700">
              <a:solidFill>
                <a:schemeClr val="accent5"/>
              </a:solidFill>
            </a:ln>
          </a:top>
          <a:bottom>
            <a:ln w="12700">
              <a:solidFill>
                <a:schemeClr val="accent5"/>
              </a:solidFill>
            </a:ln>
          </a:bottom>
          <a:insideH>
            <a:ln w="12700">
              <a:solidFill>
                <a:schemeClr val="accent5"/>
              </a:solidFill>
            </a:ln>
          </a:insideH>
          <a:insideV>
            <a:ln w="12700">
              <a:noFill/>
            </a:ln>
          </a:insideV>
        </a:tcBdr>
        <a:fill>
          <a:solidFill>
            <a:schemeClr val="lt1"/>
          </a:solidFill>
        </a:fill>
      </a:tcStyle>
    </a:wholeTbl>
    <a:band1H>
      <a:tcStyle>
        <a:tcBdr/>
        <a:fill>
          <a:solidFill>
            <a:schemeClr val="accent5">
              <a:tint val="20000"/>
            </a:schemeClr>
          </a:solidFill>
        </a:fill>
      </a:tcStyle>
    </a:band1H>
    <a:band2H>
      <a:tcStyle>
        <a:tcBdr/>
      </a:tcStyle>
    </a:band2H>
    <a:band1V>
      <a:tcStyle>
        <a:tcBdr/>
        <a:fill>
          <a:solidFill>
            <a:schemeClr val="accent5">
              <a:tint val="20000"/>
            </a:schemeClr>
          </a:solidFill>
        </a:fill>
      </a:tcStyle>
    </a:band1V>
    <a:band2V>
      <a:tcStyle>
        <a:tcBdr/>
        <a:fill>
          <a:solidFill>
            <a:schemeClr val="accent5">
              <a:tint val="20000"/>
            </a:schemeClr>
          </a:solidFill>
        </a:fill>
      </a:tcStyle>
    </a:band2V>
    <a:lastCol>
      <a:tcStyle>
        <a:tcBdr/>
      </a:tcStyle>
    </a:lastCol>
    <a:firstCol>
      <a:tcStyle>
        <a:tcBdr/>
      </a:tcStyle>
    </a:firstCol>
    <a:lastRow>
      <a:tcStyle>
        <a:tcBdr>
          <a:top>
            <a:ln w="50800">
              <a:solidFill>
                <a:schemeClr val="accent5"/>
              </a:solidFill>
            </a:ln>
          </a:top>
        </a:tcBdr>
        <a:fill>
          <a:solidFill>
            <a:schemeClr val="lt1"/>
          </a:solidFill>
        </a:fill>
      </a:tcStyle>
    </a:lastRow>
    <a:seCell>
      <a:tcStyle>
        <a:tcBdr/>
      </a:tcStyle>
    </a:seCell>
    <a:swCell>
      <a:tcStyle>
        <a:tcBdr/>
      </a:tcStyle>
    </a:swCell>
    <a:firstRow>
      <a:tcTxStyle b="on">
        <a:fontRef idx="minor">
          <a:srgbClr val="000000"/>
        </a:fontRef>
        <a:schemeClr val="lt1"/>
      </a:tcTxStyle>
      <a:tcStyle>
        <a:tcBdr/>
        <a:fill>
          <a:solidFill>
            <a:schemeClr val="accent5"/>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22" d="100"/>
          <a:sy n="22" d="100"/>
        </p:scale>
        <p:origin x="648" y="110"/>
      </p:cViewPr>
      <p:guideLst>
        <p:guide orient="horz" pos="9072"/>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376"/>
          <c:y val="0.189666"/>
          <c:w val="0.65986199999999995"/>
          <c:h val="0.69976300000000002"/>
        </c:manualLayout>
      </c:layout>
      <c:barChart>
        <c:barDir val="col"/>
        <c:grouping val="stacked"/>
        <c:varyColors val="0"/>
        <c:ser>
          <c:idx val="0"/>
          <c:order val="0"/>
          <c:tx>
            <c:strRef>
              <c:f>Sheet1!$B$1</c:f>
              <c:strCache>
                <c:ptCount val="1"/>
                <c:pt idx="0">
                  <c:v>Rilonacept</c:v>
                </c:pt>
              </c:strCache>
            </c:strRef>
          </c:tx>
          <c:spPr>
            <a:prstGeom prst="rect">
              <a:avLst/>
            </a:prstGeom>
            <a:solidFill>
              <a:srgbClr val="6F227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4B9-4A6E-8AF0-A00361FBDA19}"/>
                </c:ext>
              </c:extLst>
            </c:dLbl>
            <c:numFmt formatCode="0%" sourceLinked="0"/>
            <c:spPr>
              <a:noFill/>
              <a:ln>
                <a:noFill/>
              </a:ln>
              <a:effectLst/>
            </c:spPr>
            <c:txPr>
              <a:bodyPr rot="0" spcFirstLastPara="1" vertOverflow="ellipsis" vert="horz" wrap="square" anchor="ctr" anchorCtr="1"/>
              <a:lstStyle/>
              <a:p>
                <a:pPr>
                  <a:defRPr sz="2400" b="1" i="0" u="none" strike="noStrike">
                    <a:solidFill>
                      <a:schemeClr val="bg1"/>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2020-2021*</c:v>
                </c:pt>
                <c:pt idx="1">
                  <c:v>2021**</c:v>
                </c:pt>
                <c:pt idx="2">
                  <c:v>2022</c:v>
                </c:pt>
                <c:pt idx="3">
                  <c:v>2023</c:v>
                </c:pt>
              </c:strCache>
            </c:strRef>
          </c:cat>
          <c:val>
            <c:numRef>
              <c:f>Sheet1!$B$2:$B$5</c:f>
              <c:numCache>
                <c:formatCode>General</c:formatCode>
                <c:ptCount val="4"/>
                <c:pt idx="0">
                  <c:v>0</c:v>
                </c:pt>
                <c:pt idx="1">
                  <c:v>0.3548</c:v>
                </c:pt>
                <c:pt idx="2">
                  <c:v>0.54761899999999997</c:v>
                </c:pt>
                <c:pt idx="3">
                  <c:v>0.6</c:v>
                </c:pt>
              </c:numCache>
            </c:numRef>
          </c:val>
          <c:extLst>
            <c:ext xmlns:c16="http://schemas.microsoft.com/office/drawing/2014/chart" uri="{C3380CC4-5D6E-409C-BE32-E72D297353CC}">
              <c16:uniqueId val="{00000001-54B9-4A6E-8AF0-A00361FBDA19}"/>
            </c:ext>
          </c:extLst>
        </c:ser>
        <c:ser>
          <c:idx val="1"/>
          <c:order val="1"/>
          <c:tx>
            <c:strRef>
              <c:f>Sheet1!$C$1</c:f>
              <c:strCache>
                <c:ptCount val="1"/>
                <c:pt idx="0">
                  <c:v>Anakinra</c:v>
                </c:pt>
              </c:strCache>
            </c:strRef>
          </c:tx>
          <c:spPr>
            <a:prstGeom prst="rect">
              <a:avLst/>
            </a:prstGeom>
            <a:solidFill>
              <a:srgbClr val="B8DEE6"/>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4B9-4A6E-8AF0-A00361FBDA19}"/>
                </c:ext>
              </c:extLst>
            </c:dLbl>
            <c:numFmt formatCode="0%" sourceLinked="0"/>
            <c:spPr>
              <a:noFill/>
              <a:ln>
                <a:noFill/>
              </a:ln>
              <a:effectLst/>
            </c:spPr>
            <c:txPr>
              <a:bodyPr rot="0" spcFirstLastPara="1" vertOverflow="ellipsis" vert="horz" wrap="square" anchor="ctr" anchorCtr="1"/>
              <a:lstStyle/>
              <a:p>
                <a:pPr>
                  <a:defRPr sz="2400" b="1" i="0" u="none" strike="noStrike">
                    <a:solidFill>
                      <a:schemeClr val="tx1"/>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2020-2021*</c:v>
                </c:pt>
                <c:pt idx="1">
                  <c:v>2021**</c:v>
                </c:pt>
                <c:pt idx="2">
                  <c:v>2022</c:v>
                </c:pt>
                <c:pt idx="3">
                  <c:v>2023</c:v>
                </c:pt>
              </c:strCache>
            </c:strRef>
          </c:cat>
          <c:val>
            <c:numRef>
              <c:f>Sheet1!$C$2:$C$5</c:f>
              <c:numCache>
                <c:formatCode>General</c:formatCode>
                <c:ptCount val="4"/>
                <c:pt idx="0">
                  <c:v>0.1</c:v>
                </c:pt>
                <c:pt idx="1">
                  <c:v>0.129</c:v>
                </c:pt>
                <c:pt idx="2">
                  <c:v>4.7619000000000002E-2</c:v>
                </c:pt>
                <c:pt idx="3">
                  <c:v>0</c:v>
                </c:pt>
              </c:numCache>
            </c:numRef>
          </c:val>
          <c:extLst>
            <c:ext xmlns:c16="http://schemas.microsoft.com/office/drawing/2014/chart" uri="{C3380CC4-5D6E-409C-BE32-E72D297353CC}">
              <c16:uniqueId val="{00000003-54B9-4A6E-8AF0-A00361FBDA19}"/>
            </c:ext>
          </c:extLst>
        </c:ser>
        <c:ser>
          <c:idx val="2"/>
          <c:order val="2"/>
          <c:tx>
            <c:strRef>
              <c:f>Sheet1!$D$1</c:f>
              <c:strCache>
                <c:ptCount val="1"/>
                <c:pt idx="0">
                  <c:v>Corticosteroids</c:v>
                </c:pt>
              </c:strCache>
            </c:strRef>
          </c:tx>
          <c:spPr>
            <a:prstGeom prst="rect">
              <a:avLst/>
            </a:prstGeom>
            <a:solidFill>
              <a:srgbClr val="4695A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1" i="0" u="none" strike="noStrike">
                    <a:solidFill>
                      <a:schemeClr val="bg1"/>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2020-2021*</c:v>
                </c:pt>
                <c:pt idx="1">
                  <c:v>2021**</c:v>
                </c:pt>
                <c:pt idx="2">
                  <c:v>2022</c:v>
                </c:pt>
                <c:pt idx="3">
                  <c:v>2023</c:v>
                </c:pt>
              </c:strCache>
            </c:strRef>
          </c:cat>
          <c:val>
            <c:numRef>
              <c:f>Sheet1!$D$2:$D$5</c:f>
              <c:numCache>
                <c:formatCode>General</c:formatCode>
                <c:ptCount val="4"/>
                <c:pt idx="0">
                  <c:v>0.8</c:v>
                </c:pt>
                <c:pt idx="1">
                  <c:v>0.48387000000000002</c:v>
                </c:pt>
                <c:pt idx="2">
                  <c:v>0.35714000000000001</c:v>
                </c:pt>
                <c:pt idx="3">
                  <c:v>0.36659999999999998</c:v>
                </c:pt>
              </c:numCache>
            </c:numRef>
          </c:val>
          <c:extLst>
            <c:ext xmlns:c16="http://schemas.microsoft.com/office/drawing/2014/chart" uri="{C3380CC4-5D6E-409C-BE32-E72D297353CC}">
              <c16:uniqueId val="{00000004-54B9-4A6E-8AF0-A00361FBDA19}"/>
            </c:ext>
          </c:extLst>
        </c:ser>
        <c:ser>
          <c:idx val="3"/>
          <c:order val="3"/>
          <c:tx>
            <c:strRef>
              <c:f>Sheet1!$E$1</c:f>
              <c:strCache>
                <c:ptCount val="1"/>
                <c:pt idx="0">
                  <c:v>csDMARDs</c:v>
                </c:pt>
              </c:strCache>
            </c:strRef>
          </c:tx>
          <c:spPr>
            <a:prstGeom prst="rect">
              <a:avLst/>
            </a:prstGeom>
            <a:solidFill>
              <a:schemeClr val="accent3">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1" i="0" u="none" strike="noStrike">
                    <a:solidFill>
                      <a:schemeClr val="tx1"/>
                    </a:solidFill>
                    <a:latin typeface="Arial"/>
                    <a:ea typeface="+mn-ea"/>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2020-2021*</c:v>
                </c:pt>
                <c:pt idx="1">
                  <c:v>2021**</c:v>
                </c:pt>
                <c:pt idx="2">
                  <c:v>2022</c:v>
                </c:pt>
                <c:pt idx="3">
                  <c:v>2023</c:v>
                </c:pt>
              </c:strCache>
            </c:strRef>
          </c:cat>
          <c:val>
            <c:numRef>
              <c:f>Sheet1!$E$2:$E$5</c:f>
              <c:numCache>
                <c:formatCode>General</c:formatCode>
                <c:ptCount val="4"/>
                <c:pt idx="0">
                  <c:v>0.1</c:v>
                </c:pt>
                <c:pt idx="1">
                  <c:v>3.2258000000000002E-2</c:v>
                </c:pt>
                <c:pt idx="2">
                  <c:v>4.7619000000000002E-2</c:v>
                </c:pt>
                <c:pt idx="3">
                  <c:v>3.3329999999999999E-2</c:v>
                </c:pt>
              </c:numCache>
            </c:numRef>
          </c:val>
          <c:extLst>
            <c:ext xmlns:c16="http://schemas.microsoft.com/office/drawing/2014/chart" uri="{C3380CC4-5D6E-409C-BE32-E72D297353CC}">
              <c16:uniqueId val="{00000005-54B9-4A6E-8AF0-A00361FBDA19}"/>
            </c:ext>
          </c:extLst>
        </c:ser>
        <c:dLbls>
          <c:showLegendKey val="0"/>
          <c:showVal val="0"/>
          <c:showCatName val="0"/>
          <c:showSerName val="0"/>
          <c:showPercent val="0"/>
          <c:showBubbleSize val="0"/>
        </c:dLbls>
        <c:gapWidth val="150"/>
        <c:overlap val="100"/>
        <c:axId val="1816832544"/>
        <c:axId val="1113331776"/>
      </c:barChart>
      <c:catAx>
        <c:axId val="1816832544"/>
        <c:scaling>
          <c:orientation val="minMax"/>
        </c:scaling>
        <c:delete val="0"/>
        <c:axPos val="b"/>
        <c:numFmt formatCode="General" sourceLinked="1"/>
        <c:majorTickMark val="none"/>
        <c:minorTickMark val="none"/>
        <c:tickLblPos val="nextTo"/>
        <c:spPr>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a:solidFill>
                  <a:schemeClr val="tx1"/>
                </a:solidFill>
                <a:latin typeface="Arial"/>
                <a:ea typeface="Arial"/>
                <a:cs typeface="Arial"/>
              </a:defRPr>
            </a:pPr>
            <a:endParaRPr lang="en-US"/>
          </a:p>
        </c:txPr>
        <c:crossAx val="1113331776"/>
        <c:crosses val="autoZero"/>
        <c:auto val="1"/>
        <c:lblAlgn val="ctr"/>
        <c:lblOffset val="100"/>
        <c:noMultiLvlLbl val="0"/>
      </c:catAx>
      <c:valAx>
        <c:axId val="1113331776"/>
        <c:scaling>
          <c:orientation val="minMax"/>
          <c:max val="1"/>
        </c:scaling>
        <c:delete val="0"/>
        <c:axPos val="l"/>
        <c:majorGridlines>
          <c:spPr>
            <a:prstGeom prst="rect">
              <a:avLst/>
            </a:prstGeom>
            <a:ln w="9525" cap="flat" cmpd="sng" algn="ctr">
              <a:solidFill>
                <a:schemeClr val="tx1">
                  <a:lumMod val="15000"/>
                  <a:lumOff val="85000"/>
                </a:schemeClr>
              </a:solidFill>
              <a:round/>
            </a:ln>
            <a:effectLst/>
          </c:spPr>
        </c:majorGridlines>
        <c:numFmt formatCode="0%" sourceLinked="0"/>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2400" b="0" i="0" u="none" strike="noStrike">
                <a:solidFill>
                  <a:schemeClr val="tx1"/>
                </a:solidFill>
                <a:latin typeface="Arial"/>
                <a:ea typeface="Arial"/>
                <a:cs typeface="Arial"/>
              </a:defRPr>
            </a:pPr>
            <a:endParaRPr lang="en-US"/>
          </a:p>
        </c:txPr>
        <c:crossAx val="1816832544"/>
        <c:crosses val="autoZero"/>
        <c:crossBetween val="between"/>
        <c:majorUnit val="0.2"/>
      </c:valAx>
      <c:spPr>
        <a:prstGeom prst="rect">
          <a:avLst/>
        </a:prstGeom>
        <a:noFill/>
        <a:ln>
          <a:noFill/>
        </a:ln>
        <a:effectLst/>
      </c:spPr>
    </c:plotArea>
    <c:legend>
      <c:legendPos val="b"/>
      <c:legendEntry>
        <c:idx val="0"/>
        <c:txPr>
          <a:bodyPr rot="0" spcFirstLastPara="1" vertOverflow="ellipsis" vert="horz" wrap="square" anchor="ctr" anchorCtr="1"/>
          <a:lstStyle/>
          <a:p>
            <a:pPr>
              <a:defRPr sz="2400" b="0" i="0" u="none" strike="noStrike">
                <a:solidFill>
                  <a:schemeClr val="tx1">
                    <a:lumMod val="65000"/>
                    <a:lumOff val="35000"/>
                  </a:schemeClr>
                </a:solidFill>
                <a:latin typeface="Arial"/>
                <a:ea typeface="+mn-ea"/>
                <a:cs typeface="Arial"/>
              </a:defRPr>
            </a:pPr>
            <a:endParaRPr lang="en-US"/>
          </a:p>
        </c:txPr>
      </c:legendEntry>
      <c:legendEntry>
        <c:idx val="1"/>
        <c:txPr>
          <a:bodyPr rot="0" spcFirstLastPara="1" vertOverflow="ellipsis" vert="horz" wrap="square" anchor="ctr" anchorCtr="1"/>
          <a:lstStyle/>
          <a:p>
            <a:pPr>
              <a:defRPr sz="2400" b="0" i="0" u="none" strike="noStrike">
                <a:solidFill>
                  <a:schemeClr val="tx1">
                    <a:lumMod val="65000"/>
                    <a:lumOff val="35000"/>
                  </a:schemeClr>
                </a:solidFill>
                <a:latin typeface="Arial"/>
                <a:ea typeface="+mn-ea"/>
                <a:cs typeface="Arial"/>
              </a:defRPr>
            </a:pPr>
            <a:endParaRPr lang="en-US"/>
          </a:p>
        </c:txPr>
      </c:legendEntry>
      <c:legendEntry>
        <c:idx val="2"/>
        <c:txPr>
          <a:bodyPr rot="0" spcFirstLastPara="1" vertOverflow="ellipsis" vert="horz" wrap="square" anchor="ctr" anchorCtr="1"/>
          <a:lstStyle/>
          <a:p>
            <a:pPr>
              <a:defRPr sz="2400" b="0" i="0" u="none" strike="noStrike">
                <a:solidFill>
                  <a:schemeClr val="tx1">
                    <a:lumMod val="65000"/>
                    <a:lumOff val="35000"/>
                  </a:schemeClr>
                </a:solidFill>
                <a:latin typeface="Arial"/>
                <a:ea typeface="+mn-ea"/>
                <a:cs typeface="Arial"/>
              </a:defRPr>
            </a:pPr>
            <a:endParaRPr lang="en-US"/>
          </a:p>
        </c:txPr>
      </c:legendEntry>
      <c:legendEntry>
        <c:idx val="3"/>
        <c:txPr>
          <a:bodyPr rot="0" spcFirstLastPara="1" vertOverflow="ellipsis" vert="horz" wrap="square" anchor="ctr" anchorCtr="1"/>
          <a:lstStyle/>
          <a:p>
            <a:pPr>
              <a:defRPr sz="2400" b="0" i="0" u="none" strike="noStrike">
                <a:solidFill>
                  <a:schemeClr val="tx1">
                    <a:lumMod val="65000"/>
                    <a:lumOff val="35000"/>
                  </a:schemeClr>
                </a:solidFill>
                <a:latin typeface="Arial"/>
                <a:ea typeface="+mn-ea"/>
                <a:cs typeface="Arial"/>
              </a:defRPr>
            </a:pPr>
            <a:endParaRPr lang="en-US"/>
          </a:p>
        </c:txPr>
      </c:legendEntry>
      <c:layout>
        <c:manualLayout>
          <c:xMode val="edge"/>
          <c:yMode val="edge"/>
          <c:x val="0.83741200000000005"/>
          <c:y val="0.10956"/>
          <c:w val="0.16258800000000001"/>
          <c:h val="0.64372200000000002"/>
        </c:manualLayout>
      </c:layout>
      <c:overlay val="0"/>
      <c:spPr>
        <a:prstGeom prst="rect">
          <a:avLst/>
        </a:prstGeom>
        <a:noFill/>
        <a:ln>
          <a:noFill/>
        </a:ln>
        <a:effectLst/>
      </c:spPr>
      <c:txPr>
        <a:bodyPr rot="0" spcFirstLastPara="1" vertOverflow="ellipsis" vert="horz" wrap="square" anchor="ctr" anchorCtr="1"/>
        <a:lstStyle/>
        <a:p>
          <a:pPr>
            <a:defRPr sz="2400" b="0" i="0" u="none" strike="noStrike">
              <a:solidFill>
                <a:schemeClr val="tx1">
                  <a:lumMod val="65000"/>
                  <a:lumOff val="35000"/>
                </a:schemeClr>
              </a:solidFill>
              <a:latin typeface="Arial"/>
              <a:ea typeface="+mn-ea"/>
              <a:cs typeface="Arial"/>
            </a:defRPr>
          </a:pPr>
          <a:endParaRPr lang="en-US"/>
        </a:p>
      </c:txPr>
    </c:legend>
    <c:plotVisOnly val="1"/>
    <c:dispBlanksAs val="gap"/>
    <c:showDLblsOverMax val="0"/>
  </c:chart>
  <c:spPr>
    <a:xfrm>
      <a:off x="16133531" y="15038228"/>
      <a:ext cx="20345527" cy="4119578"/>
    </a:xfrm>
    <a:prstGeom prst="rect">
      <a:avLst/>
    </a:prstGeom>
    <a:noFill/>
    <a:ln w="9525" cap="flat" cmpd="sng" algn="ctr">
      <a:noFill/>
      <a:round/>
    </a:ln>
    <a:effectLst/>
  </c:spPr>
  <c:txPr>
    <a:bodyPr/>
    <a:lstStyle/>
    <a:p>
      <a:pPr>
        <a:defRPr sz="2400">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99E-2"/>
          <c:y val="0.18440599999999999"/>
          <c:w val="0.67503899999999994"/>
          <c:h val="0.61895199999999995"/>
        </c:manualLayout>
      </c:layout>
      <c:barChart>
        <c:barDir val="col"/>
        <c:grouping val="clustered"/>
        <c:varyColors val="0"/>
        <c:ser>
          <c:idx val="0"/>
          <c:order val="0"/>
          <c:tx>
            <c:strRef>
              <c:f>Sheet1!$D$1</c:f>
              <c:strCache>
                <c:ptCount val="1"/>
                <c:pt idx="0">
                  <c:v>2nd-Line Use</c:v>
                </c:pt>
              </c:strCache>
            </c:strRef>
          </c:tx>
          <c:spPr>
            <a:prstGeom prst="rect">
              <a:avLst/>
            </a:prstGeom>
            <a:solidFill>
              <a:srgbClr val="6F2277"/>
            </a:solidFill>
            <a:ln>
              <a:solidFill>
                <a:srgbClr val="6F2277"/>
              </a:solidFill>
            </a:ln>
            <a:effectLst/>
          </c:spPr>
          <c:invertIfNegative val="0"/>
          <c:dLbls>
            <c:dLbl>
              <c:idx val="0"/>
              <c:tx>
                <c:rich>
                  <a:bodyPr wrap="square" lIns="38100" tIns="19050" rIns="38100" bIns="19050" anchor="ctr">
                    <a:spAutoFit/>
                  </a:bodyPr>
                  <a:lstStyle/>
                  <a:p>
                    <a:pPr>
                      <a:defRPr b="1"/>
                    </a:pPr>
                    <a:fld id="{63F10E1D-C3A1-4C51-B479-537C66C50E8C}" type="VALUE">
                      <a:rPr lang="en-US" b="1">
                        <a:solidFill>
                          <a:schemeClr val="bg1"/>
                        </a:solidFill>
                      </a:rPr>
                      <a:pPr>
                        <a:defRPr b="1"/>
                      </a:pPr>
                      <a:t>[VALUE]</a:t>
                    </a:fld>
                    <a:endParaRPr lang="en-US"/>
                  </a:p>
                </c:rich>
              </c:tx>
              <c:numFmt formatCode="0%" sourceLinked="0"/>
              <c:spPr>
                <a:noFill/>
                <a:ln>
                  <a:noFill/>
                </a:ln>
                <a:effectLst/>
              </c:spPr>
              <c:dLblPos val="ctr"/>
              <c:showLegendKey val="0"/>
              <c:showVal val="1"/>
              <c:showCatName val="0"/>
              <c:showSerName val="0"/>
              <c:showPercent val="0"/>
              <c:showBubbleSize val="0"/>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70CA-4E2E-AFD3-E5A83398A6E2}"/>
                </c:ext>
              </c:extLst>
            </c:dLbl>
            <c:numFmt formatCode="0%" sourceLinked="0"/>
            <c:spPr>
              <a:noFill/>
              <a:ln>
                <a:noFill/>
              </a:ln>
              <a:effectLst/>
            </c:spPr>
            <c:txPr>
              <a:bodyPr rot="0" spcFirstLastPara="1" vertOverflow="ellipsis" vert="horz" wrap="square" anchor="ctr" anchorCtr="1"/>
              <a:lstStyle/>
              <a:p>
                <a:pPr>
                  <a:defRPr sz="2400" b="1" i="0" u="none" strike="noStrike">
                    <a:solidFill>
                      <a:schemeClr val="bg1"/>
                    </a:solidFill>
                    <a:latin typeface="Arial"/>
                    <a:ea typeface="+mn-ea"/>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Sheet1!$A$3:$A$5</c:f>
              <c:strCache>
                <c:ptCount val="3"/>
                <c:pt idx="0">
                  <c:v>2021*</c:v>
                </c:pt>
                <c:pt idx="1">
                  <c:v>2022</c:v>
                </c:pt>
                <c:pt idx="2">
                  <c:v>2023</c:v>
                </c:pt>
              </c:strCache>
            </c:strRef>
          </c:cat>
          <c:val>
            <c:numRef>
              <c:f>Sheet1!$D$3:$D$5</c:f>
              <c:numCache>
                <c:formatCode>General</c:formatCode>
                <c:ptCount val="3"/>
                <c:pt idx="0">
                  <c:v>0.625</c:v>
                </c:pt>
                <c:pt idx="1">
                  <c:v>0.71428570999999996</c:v>
                </c:pt>
                <c:pt idx="2">
                  <c:v>0.78260870000000005</c:v>
                </c:pt>
              </c:numCache>
            </c:numRef>
          </c:val>
          <c:extLst>
            <c:ext xmlns:c16="http://schemas.microsoft.com/office/drawing/2014/chart" uri="{C3380CC4-5D6E-409C-BE32-E72D297353CC}">
              <c16:uniqueId val="{00000001-70CA-4E2E-AFD3-E5A83398A6E2}"/>
            </c:ext>
          </c:extLst>
        </c:ser>
        <c:ser>
          <c:idx val="1"/>
          <c:order val="1"/>
          <c:tx>
            <c:strRef>
              <c:f>Sheet1!$E$1</c:f>
              <c:strCache>
                <c:ptCount val="1"/>
                <c:pt idx="0">
                  <c:v>3rd-Line Use</c:v>
                </c:pt>
              </c:strCache>
            </c:strRef>
          </c:tx>
          <c:spPr>
            <a:prstGeom prst="rect">
              <a:avLst/>
            </a:prstGeom>
            <a:solidFill>
              <a:srgbClr val="E0A8E6"/>
            </a:solidFill>
            <a:ln>
              <a:solidFill>
                <a:srgbClr val="E4B1E9"/>
              </a:solidFill>
            </a:ln>
          </c:spPr>
          <c:invertIfNegative val="0"/>
          <c:dLbls>
            <c:numFmt formatCode="0%" sourceLinked="0"/>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Sheet1!$A$3:$A$5</c:f>
              <c:strCache>
                <c:ptCount val="3"/>
                <c:pt idx="0">
                  <c:v>2021*</c:v>
                </c:pt>
                <c:pt idx="1">
                  <c:v>2022</c:v>
                </c:pt>
                <c:pt idx="2">
                  <c:v>2023</c:v>
                </c:pt>
              </c:strCache>
            </c:strRef>
          </c:cat>
          <c:val>
            <c:numRef>
              <c:f>Sheet1!$E$3:$E$5</c:f>
              <c:numCache>
                <c:formatCode>General</c:formatCode>
                <c:ptCount val="3"/>
                <c:pt idx="0">
                  <c:v>0.375</c:v>
                </c:pt>
                <c:pt idx="1">
                  <c:v>0.28571400000000002</c:v>
                </c:pt>
                <c:pt idx="2">
                  <c:v>0.217391</c:v>
                </c:pt>
              </c:numCache>
            </c:numRef>
          </c:val>
          <c:extLst>
            <c:ext xmlns:c16="http://schemas.microsoft.com/office/drawing/2014/chart" uri="{C3380CC4-5D6E-409C-BE32-E72D297353CC}">
              <c16:uniqueId val="{00000002-70CA-4E2E-AFD3-E5A83398A6E2}"/>
            </c:ext>
          </c:extLst>
        </c:ser>
        <c:dLbls>
          <c:showLegendKey val="0"/>
          <c:showVal val="0"/>
          <c:showCatName val="0"/>
          <c:showSerName val="0"/>
          <c:showPercent val="0"/>
          <c:showBubbleSize val="0"/>
        </c:dLbls>
        <c:gapWidth val="150"/>
        <c:axId val="1816832544"/>
        <c:axId val="1113331776"/>
      </c:barChart>
      <c:catAx>
        <c:axId val="1816832544"/>
        <c:scaling>
          <c:orientation val="minMax"/>
        </c:scaling>
        <c:delete val="0"/>
        <c:axPos val="b"/>
        <c:numFmt formatCode="General" sourceLinked="1"/>
        <c:majorTickMark val="none"/>
        <c:minorTickMark val="none"/>
        <c:tickLblPos val="nextTo"/>
        <c:spPr>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a:solidFill>
                  <a:schemeClr val="tx1"/>
                </a:solidFill>
                <a:latin typeface="Arial"/>
                <a:ea typeface="Arial"/>
                <a:cs typeface="Arial"/>
              </a:defRPr>
            </a:pPr>
            <a:endParaRPr lang="en-US"/>
          </a:p>
        </c:txPr>
        <c:crossAx val="1113331776"/>
        <c:crosses val="autoZero"/>
        <c:auto val="1"/>
        <c:lblAlgn val="ctr"/>
        <c:lblOffset val="100"/>
        <c:noMultiLvlLbl val="0"/>
      </c:catAx>
      <c:valAx>
        <c:axId val="1113331776"/>
        <c:scaling>
          <c:orientation val="minMax"/>
          <c:max val="1"/>
        </c:scaling>
        <c:delete val="0"/>
        <c:axPos val="l"/>
        <c:majorGridlines>
          <c:spPr>
            <a:prstGeom prst="rect">
              <a:avLst/>
            </a:prstGeom>
            <a:ln w="9525" cap="flat" cmpd="sng" algn="ctr">
              <a:solidFill>
                <a:schemeClr val="tx1">
                  <a:lumMod val="15000"/>
                  <a:lumOff val="85000"/>
                </a:schemeClr>
              </a:solidFill>
              <a:round/>
            </a:ln>
            <a:effectLst/>
          </c:spPr>
        </c:majorGridlines>
        <c:numFmt formatCode="0%" sourceLinked="0"/>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2400" b="0" i="0" u="none" strike="noStrike">
                <a:solidFill>
                  <a:schemeClr val="tx1"/>
                </a:solidFill>
                <a:latin typeface="Arial"/>
                <a:ea typeface="Arial"/>
                <a:cs typeface="Arial"/>
              </a:defRPr>
            </a:pPr>
            <a:endParaRPr lang="en-US"/>
          </a:p>
        </c:txPr>
        <c:crossAx val="1816832544"/>
        <c:crosses val="autoZero"/>
        <c:crossBetween val="between"/>
        <c:majorUnit val="0.2"/>
      </c:valAx>
      <c:spPr>
        <a:prstGeom prst="rect">
          <a:avLst/>
        </a:prstGeom>
        <a:noFill/>
        <a:ln>
          <a:noFill/>
        </a:ln>
        <a:effectLst/>
      </c:spPr>
    </c:plotArea>
    <c:legend>
      <c:legendPos val="b"/>
      <c:legendEntry>
        <c:idx val="0"/>
        <c:txPr>
          <a:bodyPr rot="0" spcFirstLastPara="1" vertOverflow="ellipsis" vert="horz" wrap="square" anchor="ctr" anchorCtr="1"/>
          <a:lstStyle/>
          <a:p>
            <a:pPr>
              <a:defRPr sz="2400" b="0" i="0" u="none" strike="noStrike">
                <a:solidFill>
                  <a:schemeClr val="tx1"/>
                </a:solidFill>
                <a:latin typeface="Arial"/>
                <a:ea typeface="+mn-ea"/>
                <a:cs typeface="Arial"/>
              </a:defRPr>
            </a:pPr>
            <a:endParaRPr lang="en-US"/>
          </a:p>
        </c:txPr>
      </c:legendEntry>
      <c:layout>
        <c:manualLayout>
          <c:xMode val="edge"/>
          <c:yMode val="edge"/>
          <c:x val="0.76719417166809667"/>
          <c:y val="0.37761911423318051"/>
          <c:w val="0.18790599999999999"/>
          <c:h val="0.34032200000000001"/>
        </c:manualLayout>
      </c:layout>
      <c:overlay val="0"/>
      <c:spPr>
        <a:prstGeom prst="rect">
          <a:avLst/>
        </a:prstGeom>
        <a:noFill/>
        <a:ln>
          <a:noFill/>
        </a:ln>
        <a:effectLst/>
      </c:spPr>
      <c:txPr>
        <a:bodyPr rot="0" spcFirstLastPara="1" vertOverflow="ellipsis" vert="horz" wrap="square" anchor="ctr" anchorCtr="1"/>
        <a:lstStyle/>
        <a:p>
          <a:pPr>
            <a:defRPr sz="2400" b="0" i="0" u="none" strike="noStrike">
              <a:solidFill>
                <a:schemeClr val="tx1"/>
              </a:solidFill>
              <a:latin typeface="Arial"/>
              <a:ea typeface="+mn-ea"/>
              <a:cs typeface="Arial"/>
            </a:defRPr>
          </a:pPr>
          <a:endParaRPr lang="en-US"/>
        </a:p>
      </c:txPr>
    </c:legend>
    <c:plotVisOnly val="1"/>
    <c:dispBlanksAs val="gap"/>
    <c:showDLblsOverMax val="0"/>
  </c:chart>
  <c:spPr>
    <a:xfrm>
      <a:off x="16159514" y="13747760"/>
      <a:ext cx="20345527" cy="5225193"/>
    </a:xfrm>
    <a:prstGeom prst="rect">
      <a:avLst/>
    </a:prstGeom>
    <a:noFill/>
    <a:ln w="9525" cap="flat" cmpd="sng" algn="ctr">
      <a:noFill/>
      <a:round/>
    </a:ln>
    <a:effectLst/>
  </c:spPr>
  <c:txPr>
    <a:bodyPr/>
    <a:lstStyle/>
    <a:p>
      <a:pPr>
        <a:defRPr sz="2400">
          <a:latin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0.15432</cdr:x>
      <cdr:y>0.35472</cdr:y>
    </cdr:from>
    <cdr:to>
      <cdr:x>0.19429</cdr:x>
      <cdr:y>0.45746</cdr:y>
    </cdr:to>
    <cdr:sp macro="" textlink="">
      <cdr:nvSpPr>
        <cdr:cNvPr id="2" name="TextBox 1"/>
        <cdr:cNvSpPr txBox="1"/>
      </cdr:nvSpPr>
      <cdr:spPr bwMode="auto">
        <a:xfrm xmlns:a="http://schemas.openxmlformats.org/drawingml/2006/main">
          <a:off x="3099055" y="1262850"/>
          <a:ext cx="802852" cy="3657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defRPr/>
          </a:pPr>
          <a:endParaRPr lang="en-US" sz="1100"/>
        </a:p>
      </cdr:txBody>
    </cdr:sp>
  </cdr:relSizeAnchor>
  <cdr:relSizeAnchor xmlns:cdr="http://schemas.openxmlformats.org/drawingml/2006/chartDrawing">
    <cdr:from>
      <cdr:x>0.74937</cdr:x>
      <cdr:y>0.07031</cdr:y>
    </cdr:from>
    <cdr:to>
      <cdr:x>0.87406</cdr:x>
      <cdr:y>0.1885</cdr:y>
    </cdr:to>
    <cdr:sp macro="" textlink="">
      <cdr:nvSpPr>
        <cdr:cNvPr id="3" name="TextBox 10">
          <a:extLst xmlns:a="http://schemas.openxmlformats.org/drawingml/2006/main">
            <a:ext uri="{FF2B5EF4-FFF2-40B4-BE49-F238E27FC236}">
              <a16:creationId xmlns:a16="http://schemas.microsoft.com/office/drawing/2014/main" id="{6C7E423C-8C93-7F8C-B70A-E0FFDB2D3310}"/>
            </a:ext>
          </a:extLst>
        </cdr:cNvPr>
        <cdr:cNvSpPr txBox="1"/>
      </cdr:nvSpPr>
      <cdr:spPr bwMode="auto">
        <a:xfrm xmlns:a="http://schemas.openxmlformats.org/drawingml/2006/main">
          <a:off x="15049289" y="384483"/>
          <a:ext cx="2504171" cy="64633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xmlns:a="http://schemas.openxmlformats.org/drawingml/2006/main">
          <a:pPr>
            <a:defRPr/>
          </a:pPr>
          <a:r>
            <a:rPr lang="en-US" i="1" dirty="0"/>
            <a:t>2</a:t>
          </a:r>
          <a:r>
            <a:rPr lang="en-US" i="1" baseline="30000" dirty="0"/>
            <a:t>nd</a:t>
          </a:r>
          <a:r>
            <a:rPr lang="en-US" i="1" dirty="0"/>
            <a:t>-line overall P = 0.012</a:t>
          </a:r>
        </a:p>
        <a:p xmlns:a="http://schemas.openxmlformats.org/drawingml/2006/main">
          <a:pPr>
            <a:defRPr/>
          </a:pPr>
          <a:r>
            <a:rPr lang="en-US" i="1" dirty="0"/>
            <a:t>3</a:t>
          </a:r>
          <a:r>
            <a:rPr lang="en-US" i="1" baseline="30000" dirty="0"/>
            <a:t>rd</a:t>
          </a:r>
          <a:r>
            <a:rPr lang="en-US" i="1" dirty="0"/>
            <a:t>-line overall P = 0.62</a:t>
          </a:r>
          <a:endParaRPr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C9E5D5C9-ADD8-4447-9D14-EC4F5EFE4483}" type="datetimeFigureOut">
              <a:rPr lang="en-US"/>
              <a:t>10/28/2024</a:t>
            </a:fld>
            <a:endParaRPr lang="en-US"/>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734618E9-A969-4605-93B3-3A20B09A9CD8}"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3839338">
      <a:defRPr sz="5050">
        <a:solidFill>
          <a:schemeClr val="tx1"/>
        </a:solidFill>
        <a:latin typeface="+mn-lt"/>
        <a:ea typeface="+mn-ea"/>
        <a:cs typeface="+mn-cs"/>
      </a:defRPr>
    </a:lvl1pPr>
    <a:lvl2pPr marL="1919669" algn="l" defTabSz="3839338">
      <a:defRPr sz="5050">
        <a:solidFill>
          <a:schemeClr val="tx1"/>
        </a:solidFill>
        <a:latin typeface="+mn-lt"/>
        <a:ea typeface="+mn-ea"/>
        <a:cs typeface="+mn-cs"/>
      </a:defRPr>
    </a:lvl2pPr>
    <a:lvl3pPr marL="3839338" algn="l" defTabSz="3839338">
      <a:defRPr sz="5050">
        <a:solidFill>
          <a:schemeClr val="tx1"/>
        </a:solidFill>
        <a:latin typeface="+mn-lt"/>
        <a:ea typeface="+mn-ea"/>
        <a:cs typeface="+mn-cs"/>
      </a:defRPr>
    </a:lvl3pPr>
    <a:lvl4pPr marL="5759009" algn="l" defTabSz="3839338">
      <a:defRPr sz="5050">
        <a:solidFill>
          <a:schemeClr val="tx1"/>
        </a:solidFill>
        <a:latin typeface="+mn-lt"/>
        <a:ea typeface="+mn-ea"/>
        <a:cs typeface="+mn-cs"/>
      </a:defRPr>
    </a:lvl4pPr>
    <a:lvl5pPr marL="7678676" algn="l" defTabSz="3839338">
      <a:defRPr sz="5050">
        <a:solidFill>
          <a:schemeClr val="tx1"/>
        </a:solidFill>
        <a:latin typeface="+mn-lt"/>
        <a:ea typeface="+mn-ea"/>
        <a:cs typeface="+mn-cs"/>
      </a:defRPr>
    </a:lvl5pPr>
    <a:lvl6pPr marL="9598348" algn="l" defTabSz="3839338">
      <a:defRPr sz="5050">
        <a:solidFill>
          <a:schemeClr val="tx1"/>
        </a:solidFill>
        <a:latin typeface="+mn-lt"/>
        <a:ea typeface="+mn-ea"/>
        <a:cs typeface="+mn-cs"/>
      </a:defRPr>
    </a:lvl6pPr>
    <a:lvl7pPr marL="11518017" algn="l" defTabSz="3839338">
      <a:defRPr sz="5050">
        <a:solidFill>
          <a:schemeClr val="tx1"/>
        </a:solidFill>
        <a:latin typeface="+mn-lt"/>
        <a:ea typeface="+mn-ea"/>
        <a:cs typeface="+mn-cs"/>
      </a:defRPr>
    </a:lvl7pPr>
    <a:lvl8pPr marL="13437684" algn="l" defTabSz="3839338">
      <a:defRPr sz="5050">
        <a:solidFill>
          <a:schemeClr val="tx1"/>
        </a:solidFill>
        <a:latin typeface="+mn-lt"/>
        <a:ea typeface="+mn-ea"/>
        <a:cs typeface="+mn-cs"/>
      </a:defRPr>
    </a:lvl8pPr>
    <a:lvl9pPr marL="15357356" algn="l" defTabSz="3839338">
      <a:defRPr sz="505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en-US" dirty="0"/>
          </a:p>
        </p:txBody>
      </p:sp>
      <p:sp>
        <p:nvSpPr>
          <p:cNvPr id="4" name="Slide Number Placeholder 3"/>
          <p:cNvSpPr>
            <a:spLocks noGrp="1"/>
          </p:cNvSpPr>
          <p:nvPr>
            <p:ph type="sldNum" sz="quarter" idx="5"/>
          </p:nvPr>
        </p:nvSpPr>
        <p:spPr bwMode="auto"/>
        <p:txBody>
          <a:bodyPr/>
          <a:lstStyle/>
          <a:p>
            <a:pPr>
              <a:defRPr/>
            </a:pPr>
            <a:fld id="{734618E9-A969-4605-93B3-3A20B09A9CD8}" type="slidenum">
              <a:rPr lang="en-US"/>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400800" y="4713924"/>
            <a:ext cx="38404800" cy="10027920"/>
          </a:xfrm>
        </p:spPr>
        <p:txBody>
          <a:bodyPr anchor="b"/>
          <a:lstStyle>
            <a:lvl1pPr algn="ctr">
              <a:defRPr sz="25200"/>
            </a:lvl1pPr>
          </a:lstStyle>
          <a:p>
            <a:pPr>
              <a:defRPr/>
            </a:pPr>
            <a:r>
              <a:rPr lang="en-US"/>
              <a:t>Click to edit Master title style</a:t>
            </a:r>
            <a:endParaRPr/>
          </a:p>
        </p:txBody>
      </p:sp>
      <p:sp>
        <p:nvSpPr>
          <p:cNvPr id="3" name="Subtitle 2"/>
          <p:cNvSpPr>
            <a:spLocks noGrp="1"/>
          </p:cNvSpPr>
          <p:nvPr>
            <p:ph type="subTitle" idx="1"/>
          </p:nvPr>
        </p:nvSpPr>
        <p:spPr bwMode="auto">
          <a:xfrm>
            <a:off x="6400800" y="15128559"/>
            <a:ext cx="38404800" cy="6954200"/>
          </a:xfrm>
        </p:spPr>
        <p:txBody>
          <a:bodyPr/>
          <a:lstStyle>
            <a:lvl1pPr marL="0" indent="0" algn="ctr">
              <a:buNone/>
              <a:defRPr sz="10100"/>
            </a:lvl1pPr>
            <a:lvl2pPr marL="1920240" indent="0" algn="ctr">
              <a:buNone/>
              <a:defRPr sz="8400"/>
            </a:lvl2pPr>
            <a:lvl3pPr marL="3840480" indent="0" algn="ctr">
              <a:buNone/>
              <a:defRPr sz="7550"/>
            </a:lvl3pPr>
            <a:lvl4pPr marL="5760720" indent="0" algn="ctr">
              <a:buNone/>
              <a:defRPr sz="6700"/>
            </a:lvl4pPr>
            <a:lvl5pPr marL="7680960" indent="0" algn="ctr">
              <a:buNone/>
              <a:defRPr sz="6700"/>
            </a:lvl5pPr>
            <a:lvl6pPr marL="9601200" indent="0" algn="ctr">
              <a:buNone/>
              <a:defRPr sz="6700"/>
            </a:lvl6pPr>
            <a:lvl7pPr marL="11521440" indent="0" algn="ctr">
              <a:buNone/>
              <a:defRPr sz="6700"/>
            </a:lvl7pPr>
            <a:lvl8pPr marL="13441680" indent="0" algn="ctr">
              <a:buNone/>
              <a:defRPr sz="6700"/>
            </a:lvl8pPr>
            <a:lvl9pPr marL="15361920" indent="0" algn="ctr">
              <a:buNone/>
              <a:defRPr sz="6700"/>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36644580" y="1533525"/>
            <a:ext cx="11041380" cy="24409720"/>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3520440" y="1533525"/>
            <a:ext cx="32484060" cy="24409720"/>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493770" y="7180902"/>
            <a:ext cx="44165520" cy="11981495"/>
          </a:xfrm>
        </p:spPr>
        <p:txBody>
          <a:bodyPr anchor="b"/>
          <a:lstStyle>
            <a:lvl1pPr>
              <a:defRPr sz="25200"/>
            </a:lvl1pPr>
          </a:lstStyle>
          <a:p>
            <a:pPr>
              <a:defRPr/>
            </a:pPr>
            <a:r>
              <a:rPr lang="en-US"/>
              <a:t>Click to edit Master title style</a:t>
            </a:r>
            <a:endParaRPr/>
          </a:p>
        </p:txBody>
      </p:sp>
      <p:sp>
        <p:nvSpPr>
          <p:cNvPr id="3" name="Text Placeholder 2"/>
          <p:cNvSpPr>
            <a:spLocks noGrp="1"/>
          </p:cNvSpPr>
          <p:nvPr>
            <p:ph type="body" idx="1"/>
          </p:nvPr>
        </p:nvSpPr>
        <p:spPr bwMode="auto">
          <a:xfrm>
            <a:off x="3493770" y="19275747"/>
            <a:ext cx="44165520" cy="6300785"/>
          </a:xfrm>
        </p:spPr>
        <p:txBody>
          <a:bodyPr/>
          <a:lstStyle>
            <a:lvl1pPr marL="0" indent="0">
              <a:buNone/>
              <a:defRPr sz="10100">
                <a:solidFill>
                  <a:schemeClr val="tx1">
                    <a:tint val="75000"/>
                  </a:schemeClr>
                </a:solidFill>
              </a:defRPr>
            </a:lvl1pPr>
            <a:lvl2pPr marL="1920240" indent="0">
              <a:buNone/>
              <a:defRPr sz="8400">
                <a:solidFill>
                  <a:schemeClr val="tx1">
                    <a:tint val="75000"/>
                  </a:schemeClr>
                </a:solidFill>
              </a:defRPr>
            </a:lvl2pPr>
            <a:lvl3pPr marL="3840480" indent="0">
              <a:buNone/>
              <a:defRPr sz="7550">
                <a:solidFill>
                  <a:schemeClr val="tx1">
                    <a:tint val="75000"/>
                  </a:schemeClr>
                </a:solidFill>
              </a:defRPr>
            </a:lvl3pPr>
            <a:lvl4pPr marL="5760720" indent="0">
              <a:buNone/>
              <a:defRPr sz="6700">
                <a:solidFill>
                  <a:schemeClr val="tx1">
                    <a:tint val="75000"/>
                  </a:schemeClr>
                </a:solidFill>
              </a:defRPr>
            </a:lvl4pPr>
            <a:lvl5pPr marL="7680960" indent="0">
              <a:buNone/>
              <a:defRPr sz="6700">
                <a:solidFill>
                  <a:schemeClr val="tx1">
                    <a:tint val="75000"/>
                  </a:schemeClr>
                </a:solidFill>
              </a:defRPr>
            </a:lvl5pPr>
            <a:lvl6pPr marL="9601200" indent="0">
              <a:buNone/>
              <a:defRPr sz="6700">
                <a:solidFill>
                  <a:schemeClr val="tx1">
                    <a:tint val="75000"/>
                  </a:schemeClr>
                </a:solidFill>
              </a:defRPr>
            </a:lvl6pPr>
            <a:lvl7pPr marL="11521440" indent="0">
              <a:buNone/>
              <a:defRPr sz="6700">
                <a:solidFill>
                  <a:schemeClr val="tx1">
                    <a:tint val="75000"/>
                  </a:schemeClr>
                </a:solidFill>
              </a:defRPr>
            </a:lvl7pPr>
            <a:lvl8pPr marL="13441680" indent="0">
              <a:buNone/>
              <a:defRPr sz="6700">
                <a:solidFill>
                  <a:schemeClr val="tx1">
                    <a:tint val="75000"/>
                  </a:schemeClr>
                </a:solidFill>
              </a:defRPr>
            </a:lvl8pPr>
            <a:lvl9pPr marL="15361920" indent="0">
              <a:buNone/>
              <a:defRPr sz="67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3520440" y="7667625"/>
            <a:ext cx="21762720" cy="1827562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25923240" y="7667625"/>
            <a:ext cx="21762720" cy="1827562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527110" y="1533527"/>
            <a:ext cx="44165520" cy="5567365"/>
          </a:xfrm>
        </p:spPr>
        <p:txBody>
          <a:bodyPr/>
          <a:lstStyle/>
          <a:p>
            <a:pPr>
              <a:defRPr/>
            </a:pPr>
            <a:r>
              <a:rPr lang="en-US"/>
              <a:t>Click to edit Master title style</a:t>
            </a:r>
            <a:endParaRPr/>
          </a:p>
        </p:txBody>
      </p:sp>
      <p:sp>
        <p:nvSpPr>
          <p:cNvPr id="3" name="Text Placeholder 2"/>
          <p:cNvSpPr>
            <a:spLocks noGrp="1"/>
          </p:cNvSpPr>
          <p:nvPr>
            <p:ph type="body" idx="1"/>
          </p:nvPr>
        </p:nvSpPr>
        <p:spPr bwMode="auto">
          <a:xfrm>
            <a:off x="3527112" y="7060885"/>
            <a:ext cx="21662705" cy="3460430"/>
          </a:xfrm>
        </p:spPr>
        <p:txBody>
          <a:bodyPr anchor="b"/>
          <a:lstStyle>
            <a:lvl1pPr marL="0" indent="0">
              <a:buNone/>
              <a:defRPr sz="10100" b="1"/>
            </a:lvl1pPr>
            <a:lvl2pPr marL="1920240" indent="0">
              <a:buNone/>
              <a:defRPr sz="8400" b="1"/>
            </a:lvl2pPr>
            <a:lvl3pPr marL="3840480" indent="0">
              <a:buNone/>
              <a:defRPr sz="7550" b="1"/>
            </a:lvl3pPr>
            <a:lvl4pPr marL="5760720" indent="0">
              <a:buNone/>
              <a:defRPr sz="6700" b="1"/>
            </a:lvl4pPr>
            <a:lvl5pPr marL="7680960" indent="0">
              <a:buNone/>
              <a:defRPr sz="6700" b="1"/>
            </a:lvl5pPr>
            <a:lvl6pPr marL="9601200" indent="0">
              <a:buNone/>
              <a:defRPr sz="6700" b="1"/>
            </a:lvl6pPr>
            <a:lvl7pPr marL="11521440" indent="0">
              <a:buNone/>
              <a:defRPr sz="6700" b="1"/>
            </a:lvl7pPr>
            <a:lvl8pPr marL="13441680" indent="0">
              <a:buNone/>
              <a:defRPr sz="6700" b="1"/>
            </a:lvl8pPr>
            <a:lvl9pPr marL="15361920" indent="0">
              <a:buNone/>
              <a:defRPr sz="67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3527112" y="10521315"/>
            <a:ext cx="21662705" cy="154752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25923240" y="7060885"/>
            <a:ext cx="21769389" cy="3460430"/>
          </a:xfrm>
        </p:spPr>
        <p:txBody>
          <a:bodyPr anchor="b"/>
          <a:lstStyle>
            <a:lvl1pPr marL="0" indent="0">
              <a:buNone/>
              <a:defRPr sz="10100" b="1"/>
            </a:lvl1pPr>
            <a:lvl2pPr marL="1920240" indent="0">
              <a:buNone/>
              <a:defRPr sz="8400" b="1"/>
            </a:lvl2pPr>
            <a:lvl3pPr marL="3840480" indent="0">
              <a:buNone/>
              <a:defRPr sz="7550" b="1"/>
            </a:lvl3pPr>
            <a:lvl4pPr marL="5760720" indent="0">
              <a:buNone/>
              <a:defRPr sz="6700" b="1"/>
            </a:lvl4pPr>
            <a:lvl5pPr marL="7680960" indent="0">
              <a:buNone/>
              <a:defRPr sz="6700" b="1"/>
            </a:lvl5pPr>
            <a:lvl6pPr marL="9601200" indent="0">
              <a:buNone/>
              <a:defRPr sz="6700" b="1"/>
            </a:lvl6pPr>
            <a:lvl7pPr marL="11521440" indent="0">
              <a:buNone/>
              <a:defRPr sz="6700" b="1"/>
            </a:lvl7pPr>
            <a:lvl8pPr marL="13441680" indent="0">
              <a:buNone/>
              <a:defRPr sz="6700" b="1"/>
            </a:lvl8pPr>
            <a:lvl9pPr marL="15361920" indent="0">
              <a:buNone/>
              <a:defRPr sz="67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25923240" y="10521315"/>
            <a:ext cx="21769389" cy="154752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527112" y="1920240"/>
            <a:ext cx="16515395" cy="6720840"/>
          </a:xfrm>
        </p:spPr>
        <p:txBody>
          <a:bodyPr anchor="b"/>
          <a:lstStyle>
            <a:lvl1pPr>
              <a:defRPr sz="13450"/>
            </a:lvl1pPr>
          </a:lstStyle>
          <a:p>
            <a:pPr>
              <a:defRPr/>
            </a:pPr>
            <a:r>
              <a:rPr lang="en-US"/>
              <a:t>Click to edit Master title style</a:t>
            </a:r>
            <a:endParaRPr/>
          </a:p>
        </p:txBody>
      </p:sp>
      <p:sp>
        <p:nvSpPr>
          <p:cNvPr id="3" name="Content Placeholder 2"/>
          <p:cNvSpPr>
            <a:spLocks noGrp="1"/>
          </p:cNvSpPr>
          <p:nvPr>
            <p:ph idx="1"/>
          </p:nvPr>
        </p:nvSpPr>
        <p:spPr bwMode="auto">
          <a:xfrm>
            <a:off x="21769389" y="4147187"/>
            <a:ext cx="25923240" cy="20469224"/>
          </a:xfrm>
        </p:spPr>
        <p:txBody>
          <a:bodyPr/>
          <a:lstStyle>
            <a:lvl1pPr>
              <a:defRPr sz="13450"/>
            </a:lvl1pPr>
            <a:lvl2pPr>
              <a:defRPr sz="11750"/>
            </a:lvl2pPr>
            <a:lvl3pPr>
              <a:defRPr sz="10100"/>
            </a:lvl3pPr>
            <a:lvl4pPr>
              <a:defRPr sz="8400"/>
            </a:lvl4pPr>
            <a:lvl5pPr>
              <a:defRPr sz="8400"/>
            </a:lvl5pPr>
            <a:lvl6pPr>
              <a:defRPr sz="8400"/>
            </a:lvl6pPr>
            <a:lvl7pPr>
              <a:defRPr sz="8400"/>
            </a:lvl7pPr>
            <a:lvl8pPr>
              <a:defRPr sz="8400"/>
            </a:lvl8pPr>
            <a:lvl9pPr>
              <a:defRPr sz="84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3527112" y="8641080"/>
            <a:ext cx="16515395" cy="16008670"/>
          </a:xfrm>
        </p:spPr>
        <p:txBody>
          <a:bodyPr/>
          <a:lstStyle>
            <a:lvl1pPr marL="0" indent="0">
              <a:buNone/>
              <a:defRPr sz="6700"/>
            </a:lvl1pPr>
            <a:lvl2pPr marL="1920240" indent="0">
              <a:buNone/>
              <a:defRPr sz="5900"/>
            </a:lvl2pPr>
            <a:lvl3pPr marL="3840480" indent="0">
              <a:buNone/>
              <a:defRPr sz="505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527112" y="1920240"/>
            <a:ext cx="16515395" cy="6720840"/>
          </a:xfrm>
        </p:spPr>
        <p:txBody>
          <a:bodyPr anchor="b"/>
          <a:lstStyle>
            <a:lvl1pPr>
              <a:defRPr sz="13450"/>
            </a:lvl1pPr>
          </a:lstStyle>
          <a:p>
            <a:pPr>
              <a:defRPr/>
            </a:pPr>
            <a:r>
              <a:rPr lang="en-US"/>
              <a:t>Click to edit Master title style</a:t>
            </a:r>
            <a:endParaRPr/>
          </a:p>
        </p:txBody>
      </p:sp>
      <p:sp>
        <p:nvSpPr>
          <p:cNvPr id="3" name="Picture Placeholder 2"/>
          <p:cNvSpPr>
            <a:spLocks noGrp="1" noChangeAspect="1"/>
          </p:cNvSpPr>
          <p:nvPr>
            <p:ph type="pic" idx="1"/>
          </p:nvPr>
        </p:nvSpPr>
        <p:spPr bwMode="auto">
          <a:xfrm>
            <a:off x="21769389" y="4147187"/>
            <a:ext cx="25923240" cy="20469224"/>
          </a:xfrm>
        </p:spPr>
        <p:txBody>
          <a:bodyPr anchor="t"/>
          <a:lstStyle>
            <a:lvl1pPr marL="0" indent="0">
              <a:buNone/>
              <a:defRPr sz="13450"/>
            </a:lvl1pPr>
            <a:lvl2pPr marL="1920240" indent="0">
              <a:buNone/>
              <a:defRPr sz="11750"/>
            </a:lvl2pPr>
            <a:lvl3pPr marL="3840480" indent="0">
              <a:buNone/>
              <a:defRPr sz="1010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pPr>
              <a:defRPr/>
            </a:pPr>
            <a:r>
              <a:rPr lang="en-US"/>
              <a:t>Click icon to add picture</a:t>
            </a:r>
            <a:endParaRPr/>
          </a:p>
        </p:txBody>
      </p:sp>
      <p:sp>
        <p:nvSpPr>
          <p:cNvPr id="4" name="Text Placeholder 3"/>
          <p:cNvSpPr>
            <a:spLocks noGrp="1"/>
          </p:cNvSpPr>
          <p:nvPr>
            <p:ph type="body" sz="half" idx="2"/>
          </p:nvPr>
        </p:nvSpPr>
        <p:spPr bwMode="auto">
          <a:xfrm>
            <a:off x="3527112" y="8641080"/>
            <a:ext cx="16515395" cy="16008670"/>
          </a:xfrm>
        </p:spPr>
        <p:txBody>
          <a:bodyPr/>
          <a:lstStyle>
            <a:lvl1pPr marL="0" indent="0">
              <a:buNone/>
              <a:defRPr sz="6700"/>
            </a:lvl1pPr>
            <a:lvl2pPr marL="1920240" indent="0">
              <a:buNone/>
              <a:defRPr sz="5900"/>
            </a:lvl2pPr>
            <a:lvl3pPr marL="3840480" indent="0">
              <a:buNone/>
              <a:defRPr sz="505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D6BCD181-1A65-4853-84D5-31845B4567E0}" type="datetimeFigureOut">
              <a:rPr lang="en-US"/>
              <a:t>10/28/2024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886C399D-47AB-410A-8CEC-917F4579635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3520440" y="1533527"/>
            <a:ext cx="44165520" cy="5567365"/>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3520440" y="7667625"/>
            <a:ext cx="44165520" cy="18275620"/>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3520440" y="26696672"/>
            <a:ext cx="11521440" cy="1533525"/>
          </a:xfrm>
          <a:prstGeom prst="rect">
            <a:avLst/>
          </a:prstGeom>
        </p:spPr>
        <p:txBody>
          <a:bodyPr vert="horz" lIns="91440" tIns="45720" rIns="91440" bIns="45720" rtlCol="0" anchor="ctr"/>
          <a:lstStyle>
            <a:lvl1pPr algn="l">
              <a:defRPr sz="5050">
                <a:solidFill>
                  <a:schemeClr val="tx1">
                    <a:tint val="75000"/>
                  </a:schemeClr>
                </a:solidFill>
              </a:defRPr>
            </a:lvl1pPr>
          </a:lstStyle>
          <a:p>
            <a:pPr>
              <a:defRPr/>
            </a:pPr>
            <a:fld id="{D6BCD181-1A65-4853-84D5-31845B4567E0}" type="datetimeFigureOut">
              <a:rPr lang="en-US"/>
              <a:t>10/28/2024</a:t>
            </a:fld>
            <a:endParaRPr lang="en-US"/>
          </a:p>
        </p:txBody>
      </p:sp>
      <p:sp>
        <p:nvSpPr>
          <p:cNvPr id="5" name="Footer Placeholder 4"/>
          <p:cNvSpPr>
            <a:spLocks noGrp="1"/>
          </p:cNvSpPr>
          <p:nvPr>
            <p:ph type="ftr" sz="quarter" idx="3"/>
          </p:nvPr>
        </p:nvSpPr>
        <p:spPr bwMode="auto">
          <a:xfrm>
            <a:off x="16962120" y="26696672"/>
            <a:ext cx="17282160" cy="1533525"/>
          </a:xfrm>
          <a:prstGeom prst="rect">
            <a:avLst/>
          </a:prstGeom>
        </p:spPr>
        <p:txBody>
          <a:bodyPr vert="horz" lIns="91440" tIns="45720" rIns="91440" bIns="45720" rtlCol="0" anchor="ctr"/>
          <a:lstStyle>
            <a:lvl1pPr algn="ctr">
              <a:defRPr sz="5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36164520" y="26696672"/>
            <a:ext cx="11521440" cy="1533525"/>
          </a:xfrm>
          <a:prstGeom prst="rect">
            <a:avLst/>
          </a:prstGeom>
        </p:spPr>
        <p:txBody>
          <a:bodyPr vert="horz" lIns="91440" tIns="45720" rIns="91440" bIns="45720" rtlCol="0" anchor="ctr"/>
          <a:lstStyle>
            <a:lvl1pPr algn="r">
              <a:defRPr sz="5050">
                <a:solidFill>
                  <a:schemeClr val="tx1">
                    <a:tint val="75000"/>
                  </a:schemeClr>
                </a:solidFill>
              </a:defRPr>
            </a:lvl1pPr>
          </a:lstStyle>
          <a:p>
            <a:pPr>
              <a:defRPr/>
            </a:pPr>
            <a:fld id="{886C399D-47AB-410A-8CEC-917F45796355}"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840480">
        <a:lnSpc>
          <a:spcPct val="90000"/>
        </a:lnSpc>
        <a:spcBef>
          <a:spcPts val="0"/>
        </a:spcBef>
        <a:buNone/>
        <a:defRPr sz="18500">
          <a:solidFill>
            <a:schemeClr val="tx1"/>
          </a:solidFill>
          <a:latin typeface="+mj-lt"/>
          <a:ea typeface="+mj-ea"/>
          <a:cs typeface="+mj-cs"/>
        </a:defRPr>
      </a:lvl1pPr>
    </p:titleStyle>
    <p:bodyStyle>
      <a:lvl1pPr marL="960120" indent="-960120" algn="l" defTabSz="3840480">
        <a:lnSpc>
          <a:spcPct val="90000"/>
        </a:lnSpc>
        <a:spcBef>
          <a:spcPts val="4200"/>
        </a:spcBef>
        <a:buFont typeface="Arial"/>
        <a:buChar char="•"/>
        <a:defRPr sz="11750">
          <a:solidFill>
            <a:schemeClr val="tx1"/>
          </a:solidFill>
          <a:latin typeface="+mn-lt"/>
          <a:ea typeface="+mn-ea"/>
          <a:cs typeface="+mn-cs"/>
        </a:defRPr>
      </a:lvl1pPr>
      <a:lvl2pPr marL="2880360" indent="-960120" algn="l" defTabSz="3840480">
        <a:lnSpc>
          <a:spcPct val="90000"/>
        </a:lnSpc>
        <a:spcBef>
          <a:spcPts val="2100"/>
        </a:spcBef>
        <a:buFont typeface="Arial"/>
        <a:buChar char="•"/>
        <a:defRPr sz="10100">
          <a:solidFill>
            <a:schemeClr val="tx1"/>
          </a:solidFill>
          <a:latin typeface="+mn-lt"/>
          <a:ea typeface="+mn-ea"/>
          <a:cs typeface="+mn-cs"/>
        </a:defRPr>
      </a:lvl2pPr>
      <a:lvl3pPr marL="4800600" indent="-960120" algn="l" defTabSz="3840480">
        <a:lnSpc>
          <a:spcPct val="90000"/>
        </a:lnSpc>
        <a:spcBef>
          <a:spcPts val="2100"/>
        </a:spcBef>
        <a:buFont typeface="Arial"/>
        <a:buChar char="•"/>
        <a:defRPr sz="8400">
          <a:solidFill>
            <a:schemeClr val="tx1"/>
          </a:solidFill>
          <a:latin typeface="+mn-lt"/>
          <a:ea typeface="+mn-ea"/>
          <a:cs typeface="+mn-cs"/>
        </a:defRPr>
      </a:lvl3pPr>
      <a:lvl4pPr marL="6720840" indent="-960120" algn="l" defTabSz="3840480">
        <a:lnSpc>
          <a:spcPct val="90000"/>
        </a:lnSpc>
        <a:spcBef>
          <a:spcPts val="2100"/>
        </a:spcBef>
        <a:buFont typeface="Arial"/>
        <a:buChar char="•"/>
        <a:defRPr sz="7550">
          <a:solidFill>
            <a:schemeClr val="tx1"/>
          </a:solidFill>
          <a:latin typeface="+mn-lt"/>
          <a:ea typeface="+mn-ea"/>
          <a:cs typeface="+mn-cs"/>
        </a:defRPr>
      </a:lvl4pPr>
      <a:lvl5pPr marL="8641080" indent="-960120" algn="l" defTabSz="3840480">
        <a:lnSpc>
          <a:spcPct val="90000"/>
        </a:lnSpc>
        <a:spcBef>
          <a:spcPts val="2100"/>
        </a:spcBef>
        <a:buFont typeface="Arial"/>
        <a:buChar char="•"/>
        <a:defRPr sz="7550">
          <a:solidFill>
            <a:schemeClr val="tx1"/>
          </a:solidFill>
          <a:latin typeface="+mn-lt"/>
          <a:ea typeface="+mn-ea"/>
          <a:cs typeface="+mn-cs"/>
        </a:defRPr>
      </a:lvl5pPr>
      <a:lvl6pPr marL="10561320" indent="-960120" algn="l" defTabSz="3840480">
        <a:lnSpc>
          <a:spcPct val="90000"/>
        </a:lnSpc>
        <a:spcBef>
          <a:spcPts val="2100"/>
        </a:spcBef>
        <a:buFont typeface="Arial"/>
        <a:buChar char="•"/>
        <a:defRPr sz="7550">
          <a:solidFill>
            <a:schemeClr val="tx1"/>
          </a:solidFill>
          <a:latin typeface="+mn-lt"/>
          <a:ea typeface="+mn-ea"/>
          <a:cs typeface="+mn-cs"/>
        </a:defRPr>
      </a:lvl6pPr>
      <a:lvl7pPr marL="12481560" indent="-960120" algn="l" defTabSz="3840480">
        <a:lnSpc>
          <a:spcPct val="90000"/>
        </a:lnSpc>
        <a:spcBef>
          <a:spcPts val="2100"/>
        </a:spcBef>
        <a:buFont typeface="Arial"/>
        <a:buChar char="•"/>
        <a:defRPr sz="7550">
          <a:solidFill>
            <a:schemeClr val="tx1"/>
          </a:solidFill>
          <a:latin typeface="+mn-lt"/>
          <a:ea typeface="+mn-ea"/>
          <a:cs typeface="+mn-cs"/>
        </a:defRPr>
      </a:lvl7pPr>
      <a:lvl8pPr marL="14401800" indent="-960120" algn="l" defTabSz="3840480">
        <a:lnSpc>
          <a:spcPct val="90000"/>
        </a:lnSpc>
        <a:spcBef>
          <a:spcPts val="2100"/>
        </a:spcBef>
        <a:buFont typeface="Arial"/>
        <a:buChar char="•"/>
        <a:defRPr sz="7550">
          <a:solidFill>
            <a:schemeClr val="tx1"/>
          </a:solidFill>
          <a:latin typeface="+mn-lt"/>
          <a:ea typeface="+mn-ea"/>
          <a:cs typeface="+mn-cs"/>
        </a:defRPr>
      </a:lvl8pPr>
      <a:lvl9pPr marL="16322040" indent="-960120" algn="l" defTabSz="3840480">
        <a:lnSpc>
          <a:spcPct val="90000"/>
        </a:lnSpc>
        <a:spcBef>
          <a:spcPts val="2100"/>
        </a:spcBef>
        <a:buFont typeface="Arial"/>
        <a:buChar char="•"/>
        <a:defRPr sz="7550">
          <a:solidFill>
            <a:schemeClr val="tx1"/>
          </a:solidFill>
          <a:latin typeface="+mn-lt"/>
          <a:ea typeface="+mn-ea"/>
          <a:cs typeface="+mn-cs"/>
        </a:defRPr>
      </a:lvl9pPr>
    </p:bodyStyle>
    <p:otherStyle>
      <a:defPPr>
        <a:defRPr lang="en-US"/>
      </a:defPPr>
      <a:lvl1pPr marL="0" algn="l" defTabSz="3840480">
        <a:defRPr sz="7550">
          <a:solidFill>
            <a:schemeClr val="tx1"/>
          </a:solidFill>
          <a:latin typeface="+mn-lt"/>
          <a:ea typeface="+mn-ea"/>
          <a:cs typeface="+mn-cs"/>
        </a:defRPr>
      </a:lvl1pPr>
      <a:lvl2pPr marL="1920240" algn="l" defTabSz="3840480">
        <a:defRPr sz="7550">
          <a:solidFill>
            <a:schemeClr val="tx1"/>
          </a:solidFill>
          <a:latin typeface="+mn-lt"/>
          <a:ea typeface="+mn-ea"/>
          <a:cs typeface="+mn-cs"/>
        </a:defRPr>
      </a:lvl2pPr>
      <a:lvl3pPr marL="3840480" algn="l" defTabSz="3840480">
        <a:defRPr sz="7550">
          <a:solidFill>
            <a:schemeClr val="tx1"/>
          </a:solidFill>
          <a:latin typeface="+mn-lt"/>
          <a:ea typeface="+mn-ea"/>
          <a:cs typeface="+mn-cs"/>
        </a:defRPr>
      </a:lvl3pPr>
      <a:lvl4pPr marL="5760720" algn="l" defTabSz="3840480">
        <a:defRPr sz="7550">
          <a:solidFill>
            <a:schemeClr val="tx1"/>
          </a:solidFill>
          <a:latin typeface="+mn-lt"/>
          <a:ea typeface="+mn-ea"/>
          <a:cs typeface="+mn-cs"/>
        </a:defRPr>
      </a:lvl4pPr>
      <a:lvl5pPr marL="7680960" algn="l" defTabSz="3840480">
        <a:defRPr sz="7550">
          <a:solidFill>
            <a:schemeClr val="tx1"/>
          </a:solidFill>
          <a:latin typeface="+mn-lt"/>
          <a:ea typeface="+mn-ea"/>
          <a:cs typeface="+mn-cs"/>
        </a:defRPr>
      </a:lvl5pPr>
      <a:lvl6pPr marL="9601200" algn="l" defTabSz="3840480">
        <a:defRPr sz="7550">
          <a:solidFill>
            <a:schemeClr val="tx1"/>
          </a:solidFill>
          <a:latin typeface="+mn-lt"/>
          <a:ea typeface="+mn-ea"/>
          <a:cs typeface="+mn-cs"/>
        </a:defRPr>
      </a:lvl6pPr>
      <a:lvl7pPr marL="11521440" algn="l" defTabSz="3840480">
        <a:defRPr sz="7550">
          <a:solidFill>
            <a:schemeClr val="tx1"/>
          </a:solidFill>
          <a:latin typeface="+mn-lt"/>
          <a:ea typeface="+mn-ea"/>
          <a:cs typeface="+mn-cs"/>
        </a:defRPr>
      </a:lvl7pPr>
      <a:lvl8pPr marL="13441680" algn="l" defTabSz="3840480">
        <a:defRPr sz="7550">
          <a:solidFill>
            <a:schemeClr val="tx1"/>
          </a:solidFill>
          <a:latin typeface="+mn-lt"/>
          <a:ea typeface="+mn-ea"/>
          <a:cs typeface="+mn-cs"/>
        </a:defRPr>
      </a:lvl8pPr>
      <a:lvl9pPr marL="15361920" algn="l" defTabSz="3840480">
        <a:defRPr sz="75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2"/>
          <p:cNvSpPr txBox="1"/>
          <p:nvPr/>
        </p:nvSpPr>
        <p:spPr bwMode="auto">
          <a:xfrm>
            <a:off x="288134" y="13731472"/>
            <a:ext cx="15669421" cy="3813865"/>
          </a:xfrm>
          <a:prstGeom prst="rect">
            <a:avLst/>
          </a:prstGeom>
          <a:noFill/>
        </p:spPr>
        <p:txBody>
          <a:bodyPr wrap="square" lIns="91440" tIns="45720" rIns="91440" bIns="45720" rtlCol="0" anchor="t">
            <a:spAutoFit/>
          </a:bodyPr>
          <a:lstStyle/>
          <a:p>
            <a:pPr>
              <a:defRPr/>
            </a:pPr>
            <a:r>
              <a:rPr lang="en-US" sz="2400" b="1">
                <a:solidFill>
                  <a:srgbClr val="6F2277"/>
                </a:solidFill>
                <a:latin typeface="Arial"/>
              </a:rPr>
              <a:t>Data Analysis</a:t>
            </a:r>
            <a:endParaRPr lang="en-US" sz="2400" b="1">
              <a:solidFill>
                <a:srgbClr val="211D1E"/>
              </a:solidFill>
              <a:latin typeface="Arial"/>
            </a:endParaRPr>
          </a:p>
          <a:p>
            <a:pPr marL="457200" indent="-457200">
              <a:spcBef>
                <a:spcPts val="800"/>
              </a:spcBef>
              <a:spcAft>
                <a:spcPts val="800"/>
              </a:spcAft>
              <a:buClr>
                <a:srgbClr val="4695A9"/>
              </a:buClr>
              <a:buFont typeface="Arial"/>
              <a:buChar char="•"/>
              <a:defRPr/>
            </a:pPr>
            <a:r>
              <a:rPr lang="en-US" sz="2050" b="1">
                <a:latin typeface="Arial"/>
              </a:rPr>
              <a:t>2</a:t>
            </a:r>
            <a:r>
              <a:rPr lang="en-US" sz="2050" b="1" baseline="30000">
                <a:latin typeface="Arial"/>
              </a:rPr>
              <a:t>nd</a:t>
            </a:r>
            <a:r>
              <a:rPr lang="en-US" sz="2050" b="1">
                <a:latin typeface="Arial"/>
              </a:rPr>
              <a:t>-line treatment analysis: </a:t>
            </a:r>
            <a:r>
              <a:rPr lang="en-US" sz="2050">
                <a:latin typeface="Arial"/>
              </a:rPr>
              <a:t>In patients on aspirin/NSAIDs/colchicine, proportion who added/switched to conventional disease-modifying antirheumatic drugs (</a:t>
            </a:r>
            <a:r>
              <a:rPr lang="en-US" sz="2050" err="1">
                <a:latin typeface="Arial"/>
              </a:rPr>
              <a:t>csDMARDs</a:t>
            </a:r>
            <a:r>
              <a:rPr lang="en-US" sz="2050">
                <a:latin typeface="Arial"/>
              </a:rPr>
              <a:t>), corticosteroids, anakinra, or rilonacept during the observation period; data censored at last check-in visit</a:t>
            </a:r>
            <a:r>
              <a:rPr lang="en-US" sz="2050">
                <a:solidFill>
                  <a:srgbClr val="211D1E"/>
                </a:solidFill>
                <a:latin typeface="Arial"/>
              </a:rPr>
              <a:t>.</a:t>
            </a:r>
            <a:endParaRPr/>
          </a:p>
          <a:p>
            <a:pPr marL="457200" indent="-457200">
              <a:spcBef>
                <a:spcPts val="800"/>
              </a:spcBef>
              <a:spcAft>
                <a:spcPts val="800"/>
              </a:spcAft>
              <a:buClr>
                <a:srgbClr val="4695A9"/>
              </a:buClr>
              <a:buFont typeface="Arial"/>
              <a:buChar char="•"/>
              <a:defRPr/>
            </a:pPr>
            <a:r>
              <a:rPr lang="en-US" sz="2050" b="1">
                <a:latin typeface="Arial"/>
              </a:rPr>
              <a:t>IL-1 pathway inhibitor </a:t>
            </a:r>
            <a:r>
              <a:rPr lang="en-US" sz="2050" b="1">
                <a:solidFill>
                  <a:srgbClr val="211D1E"/>
                </a:solidFill>
                <a:latin typeface="Arial"/>
              </a:rPr>
              <a:t>use analysis:  </a:t>
            </a:r>
            <a:r>
              <a:rPr lang="en-US" sz="2050">
                <a:solidFill>
                  <a:srgbClr val="211D1E"/>
                </a:solidFill>
                <a:latin typeface="Arial"/>
              </a:rPr>
              <a:t>In patients failing aspirin/NSAIDs/colchicine, proportion who intensified treatment during the observation period directly to IL-1 pathway inhibition (2</a:t>
            </a:r>
            <a:r>
              <a:rPr lang="en-US" sz="2050" baseline="30000">
                <a:solidFill>
                  <a:srgbClr val="211D1E"/>
                </a:solidFill>
                <a:latin typeface="Arial"/>
              </a:rPr>
              <a:t>nd</a:t>
            </a:r>
            <a:r>
              <a:rPr lang="en-US" sz="2050">
                <a:solidFill>
                  <a:srgbClr val="211D1E"/>
                </a:solidFill>
                <a:latin typeface="Arial"/>
              </a:rPr>
              <a:t>-line) or as a 3</a:t>
            </a:r>
            <a:r>
              <a:rPr lang="en-US" sz="2050" baseline="30000">
                <a:solidFill>
                  <a:srgbClr val="211D1E"/>
                </a:solidFill>
                <a:latin typeface="Arial"/>
              </a:rPr>
              <a:t>rd</a:t>
            </a:r>
            <a:r>
              <a:rPr lang="en-US" sz="2050">
                <a:solidFill>
                  <a:srgbClr val="211D1E"/>
                </a:solidFill>
                <a:latin typeface="Arial"/>
              </a:rPr>
              <a:t>-line treatment (steroids </a:t>
            </a:r>
            <a:r>
              <a:rPr lang="en-US" sz="2050">
                <a:solidFill>
                  <a:srgbClr val="211D1E"/>
                </a:solidFill>
                <a:latin typeface="Arial"/>
                <a:sym typeface="Wingdings" panose="05000000000000000000" pitchFamily="2" charset="2"/>
              </a:rPr>
              <a:t></a:t>
            </a:r>
            <a:r>
              <a:rPr lang="en-US" sz="2050">
                <a:solidFill>
                  <a:srgbClr val="211D1E"/>
                </a:solidFill>
                <a:latin typeface="Arial"/>
              </a:rPr>
              <a:t> IL-1 pathway inhibition); data censored at last check-in visit.</a:t>
            </a:r>
            <a:endParaRPr sz="2050"/>
          </a:p>
          <a:p>
            <a:pPr marL="457200" indent="-457200">
              <a:spcBef>
                <a:spcPts val="800"/>
              </a:spcBef>
              <a:spcAft>
                <a:spcPts val="800"/>
              </a:spcAft>
              <a:buClr>
                <a:srgbClr val="4695A9"/>
              </a:buClr>
              <a:buFont typeface="Arial"/>
              <a:buChar char="•"/>
              <a:defRPr/>
            </a:pPr>
            <a:r>
              <a:rPr lang="en-US" sz="2050" b="1">
                <a:solidFill>
                  <a:srgbClr val="211D1E"/>
                </a:solidFill>
                <a:latin typeface="Arial"/>
              </a:rPr>
              <a:t>Statistics: </a:t>
            </a:r>
            <a:r>
              <a:rPr lang="en-US" sz="2050">
                <a:solidFill>
                  <a:srgbClr val="211D1E"/>
                </a:solidFill>
                <a:latin typeface="Arial"/>
              </a:rPr>
              <a:t>Normally distributed data presented as mean ± standard deviation (SD); all other data presented as median [Q1, Q3] and n (%). Chi-square test for independence and Fisher's exact test were conducted to examine the association between treatment intensification patterns and comparative time periods. Two-tailed </a:t>
            </a:r>
            <a:r>
              <a:rPr lang="en-US" sz="2050" i="1">
                <a:solidFill>
                  <a:srgbClr val="211D1E"/>
                </a:solidFill>
                <a:latin typeface="Arial"/>
              </a:rPr>
              <a:t>P</a:t>
            </a:r>
            <a:r>
              <a:rPr lang="en-US" sz="2050">
                <a:solidFill>
                  <a:srgbClr val="211D1E"/>
                </a:solidFill>
                <a:latin typeface="Arial"/>
              </a:rPr>
              <a:t>&lt;0.05 was considered to be statistically significant</a:t>
            </a:r>
            <a:r>
              <a:rPr lang="en-US" sz="2050">
                <a:latin typeface="Arial"/>
              </a:rPr>
              <a:t>.</a:t>
            </a:r>
            <a:endParaRPr/>
          </a:p>
        </p:txBody>
      </p:sp>
      <p:pic>
        <p:nvPicPr>
          <p:cNvPr id="88" name="Picture 87" descr="14.png"/>
          <p:cNvPicPr>
            <a:picLocks noChangeAspect="1"/>
          </p:cNvPicPr>
          <p:nvPr/>
        </p:nvPicPr>
        <p:blipFill>
          <a:blip r:embed="rId3"/>
          <a:stretch/>
        </p:blipFill>
        <p:spPr bwMode="auto">
          <a:xfrm rot="10800000">
            <a:off x="-3226" y="-23778"/>
            <a:ext cx="51206400" cy="2449289"/>
          </a:xfrm>
          <a:prstGeom prst="rect">
            <a:avLst/>
          </a:prstGeom>
        </p:spPr>
      </p:pic>
      <p:pic>
        <p:nvPicPr>
          <p:cNvPr id="4" name="Picture 3" descr="bckgrds-15.png"/>
          <p:cNvPicPr>
            <a:picLocks noChangeAspect="1"/>
          </p:cNvPicPr>
          <p:nvPr/>
        </p:nvPicPr>
        <p:blipFill>
          <a:blip r:embed="rId4"/>
          <a:stretch/>
        </p:blipFill>
        <p:spPr bwMode="auto">
          <a:xfrm>
            <a:off x="11927675" y="4537705"/>
            <a:ext cx="1376286" cy="369322"/>
          </a:xfrm>
          <a:prstGeom prst="rect">
            <a:avLst/>
          </a:prstGeom>
        </p:spPr>
      </p:pic>
      <p:sp>
        <p:nvSpPr>
          <p:cNvPr id="15" name="Title 1"/>
          <p:cNvSpPr txBox="1"/>
          <p:nvPr/>
        </p:nvSpPr>
        <p:spPr bwMode="auto">
          <a:xfrm>
            <a:off x="232931" y="183794"/>
            <a:ext cx="50900546" cy="2718858"/>
          </a:xfrm>
          <a:prstGeom prst="rect">
            <a:avLst/>
          </a:prstGeom>
        </p:spPr>
        <p:txBody>
          <a:bodyPr vert="horz" lIns="0" tIns="0" rIns="0" bIns="0" rtlCol="0" anchor="t" anchorCtr="0">
            <a:noAutofit/>
          </a:bodyPr>
          <a:lstStyle>
            <a:lvl1pPr algn="l" defTabSz="1088604">
              <a:lnSpc>
                <a:spcPts val="6000"/>
              </a:lnSpc>
              <a:spcBef>
                <a:spcPts val="0"/>
              </a:spcBef>
              <a:buNone/>
              <a:defRPr sz="4700" b="1">
                <a:solidFill>
                  <a:schemeClr val="accent1"/>
                </a:solidFill>
                <a:latin typeface="+mj-lt"/>
                <a:ea typeface="+mj-ea"/>
                <a:cs typeface="+mj-cs"/>
              </a:defRPr>
            </a:lvl1pPr>
          </a:lstStyle>
          <a:p>
            <a:pPr>
              <a:lnSpc>
                <a:spcPct val="100000"/>
              </a:lnSpc>
              <a:spcAft>
                <a:spcPts val="600"/>
              </a:spcAft>
              <a:defRPr/>
            </a:pPr>
            <a:r>
              <a:rPr lang="en-US" sz="4600" b="1" dirty="0">
                <a:solidFill>
                  <a:srgbClr val="3E224C"/>
                </a:solidFill>
                <a:latin typeface="Arial"/>
                <a:cs typeface="Arial"/>
              </a:rPr>
              <a:t>Increased Adoption of IL-1 Pathway Inhibition and </a:t>
            </a:r>
            <a:r>
              <a:rPr lang="en-US" sz="4600" dirty="0">
                <a:solidFill>
                  <a:srgbClr val="3E224C"/>
                </a:solidFill>
                <a:latin typeface="Arial"/>
                <a:cs typeface="Arial"/>
              </a:rPr>
              <a:t>the Steroid-Sparing Paradigm Shift: Temporal Trends in Recurrent Pericarditis Treatment from the RESONANCE Patient Registry</a:t>
            </a:r>
            <a:endParaRPr lang="en-US" sz="4600" b="0" baseline="30000" dirty="0">
              <a:solidFill>
                <a:srgbClr val="412850"/>
              </a:solidFill>
              <a:latin typeface="Arial"/>
              <a:cs typeface="Arial"/>
            </a:endParaRPr>
          </a:p>
          <a:p>
            <a:pPr defTabSz="1143057">
              <a:lnSpc>
                <a:spcPct val="100000"/>
              </a:lnSpc>
              <a:spcAft>
                <a:spcPts val="600"/>
              </a:spcAft>
              <a:defRPr/>
            </a:pPr>
            <a:r>
              <a:rPr lang="en-US" sz="2100" dirty="0">
                <a:solidFill>
                  <a:srgbClr val="412850"/>
                </a:solidFill>
                <a:latin typeface="Arial"/>
                <a:cs typeface="Arial"/>
              </a:rPr>
              <a:t>Paul C. Cremer</a:t>
            </a:r>
            <a:r>
              <a:rPr lang="en-US" sz="2100" baseline="30000" dirty="0">
                <a:solidFill>
                  <a:srgbClr val="412850"/>
                </a:solidFill>
                <a:latin typeface="Arial"/>
                <a:cs typeface="Arial"/>
              </a:rPr>
              <a:t>1</a:t>
            </a:r>
            <a:r>
              <a:rPr lang="en-US" sz="2100" dirty="0">
                <a:solidFill>
                  <a:srgbClr val="412850"/>
                </a:solidFill>
                <a:latin typeface="Arial"/>
                <a:cs typeface="Arial"/>
              </a:rPr>
              <a:t>, Michael Garshick</a:t>
            </a:r>
            <a:r>
              <a:rPr lang="en-US" sz="2100" baseline="30000" dirty="0">
                <a:solidFill>
                  <a:srgbClr val="412850"/>
                </a:solidFill>
                <a:latin typeface="Arial"/>
                <a:cs typeface="Arial"/>
              </a:rPr>
              <a:t>2,3</a:t>
            </a:r>
            <a:r>
              <a:rPr lang="en-US" sz="2100" dirty="0">
                <a:solidFill>
                  <a:srgbClr val="412850"/>
                </a:solidFill>
                <a:latin typeface="Arial"/>
                <a:cs typeface="Arial"/>
              </a:rPr>
              <a:t>, Sushil A. Luis</a:t>
            </a:r>
            <a:r>
              <a:rPr lang="en-US" sz="2100" baseline="30000" dirty="0">
                <a:solidFill>
                  <a:srgbClr val="412850"/>
                </a:solidFill>
                <a:latin typeface="Arial"/>
                <a:cs typeface="Arial"/>
              </a:rPr>
              <a:t>4</a:t>
            </a:r>
            <a:r>
              <a:rPr lang="en-US" sz="2100" dirty="0">
                <a:solidFill>
                  <a:srgbClr val="412850"/>
                </a:solidFill>
                <a:latin typeface="Arial"/>
                <a:cs typeface="Arial"/>
              </a:rPr>
              <a:t>, Ajit Raisinghani</a:t>
            </a:r>
            <a:r>
              <a:rPr lang="en-US" sz="2100" baseline="30000" dirty="0">
                <a:solidFill>
                  <a:srgbClr val="412850"/>
                </a:solidFill>
                <a:latin typeface="Arial"/>
                <a:cs typeface="Arial"/>
              </a:rPr>
              <a:t>5</a:t>
            </a:r>
            <a:r>
              <a:rPr lang="en-US" sz="2100" dirty="0">
                <a:solidFill>
                  <a:srgbClr val="412850"/>
                </a:solidFill>
                <a:latin typeface="Arial"/>
                <a:cs typeface="Arial"/>
              </a:rPr>
              <a:t>, Brittany Weber</a:t>
            </a:r>
            <a:r>
              <a:rPr lang="en-US" sz="2100" baseline="30000" dirty="0">
                <a:solidFill>
                  <a:srgbClr val="412850"/>
                </a:solidFill>
                <a:latin typeface="Arial"/>
                <a:cs typeface="Arial"/>
              </a:rPr>
              <a:t>6</a:t>
            </a:r>
            <a:r>
              <a:rPr lang="en-US" sz="2100" dirty="0">
                <a:solidFill>
                  <a:srgbClr val="412850"/>
                </a:solidFill>
                <a:latin typeface="Arial"/>
                <a:cs typeface="Arial"/>
              </a:rPr>
              <a:t>, Vidhya Parameswaran</a:t>
            </a:r>
            <a:r>
              <a:rPr lang="en-US" sz="2100" baseline="30000" dirty="0">
                <a:solidFill>
                  <a:srgbClr val="412850"/>
                </a:solidFill>
                <a:latin typeface="Arial"/>
                <a:cs typeface="Arial"/>
              </a:rPr>
              <a:t>7</a:t>
            </a:r>
            <a:r>
              <a:rPr lang="en-US" sz="2100" dirty="0">
                <a:solidFill>
                  <a:srgbClr val="412850"/>
                </a:solidFill>
                <a:latin typeface="Arial"/>
                <a:cs typeface="Arial"/>
              </a:rPr>
              <a:t>, Allison Curtis</a:t>
            </a:r>
            <a:r>
              <a:rPr lang="en-US" sz="2100" baseline="30000" dirty="0">
                <a:solidFill>
                  <a:srgbClr val="412850"/>
                </a:solidFill>
                <a:latin typeface="Arial"/>
                <a:cs typeface="Arial"/>
              </a:rPr>
              <a:t>7</a:t>
            </a:r>
            <a:r>
              <a:rPr lang="en-US" sz="2100" dirty="0">
                <a:solidFill>
                  <a:srgbClr val="412850"/>
                </a:solidFill>
                <a:latin typeface="Arial"/>
                <a:cs typeface="Arial"/>
              </a:rPr>
              <a:t>, Allan L. Klein</a:t>
            </a:r>
            <a:r>
              <a:rPr lang="en-US" sz="2100" baseline="30000" dirty="0">
                <a:solidFill>
                  <a:srgbClr val="412850"/>
                </a:solidFill>
                <a:latin typeface="Arial"/>
                <a:cs typeface="Arial"/>
              </a:rPr>
              <a:t>8</a:t>
            </a:r>
            <a:r>
              <a:rPr lang="en-US" sz="2100" dirty="0">
                <a:solidFill>
                  <a:srgbClr val="412850"/>
                </a:solidFill>
                <a:latin typeface="Arial"/>
                <a:cs typeface="Arial"/>
              </a:rPr>
              <a:t>, and John F. Paolini</a:t>
            </a:r>
            <a:r>
              <a:rPr lang="en-US" sz="2100" baseline="30000" dirty="0">
                <a:solidFill>
                  <a:srgbClr val="412850"/>
                </a:solidFill>
                <a:latin typeface="Arial"/>
                <a:cs typeface="Arial"/>
              </a:rPr>
              <a:t>7</a:t>
            </a:r>
            <a:r>
              <a:rPr lang="en-US" sz="2100" dirty="0">
                <a:solidFill>
                  <a:srgbClr val="412850"/>
                </a:solidFill>
                <a:latin typeface="Arial"/>
                <a:cs typeface="Arial"/>
              </a:rPr>
              <a:t>, on behalf of the RESONANCE Study Group</a:t>
            </a:r>
            <a:endParaRPr lang="en-US" dirty="0"/>
          </a:p>
          <a:p>
            <a:pPr defTabSz="1143057">
              <a:lnSpc>
                <a:spcPct val="100000"/>
              </a:lnSpc>
              <a:spcBef>
                <a:spcPts val="800"/>
              </a:spcBef>
              <a:spcAft>
                <a:spcPts val="800"/>
              </a:spcAft>
              <a:defRPr/>
            </a:pPr>
            <a:r>
              <a:rPr lang="en-US" sz="1800" b="0" baseline="30000" dirty="0">
                <a:solidFill>
                  <a:srgbClr val="412850"/>
                </a:solidFill>
                <a:latin typeface="Arial"/>
                <a:cs typeface="Arial"/>
              </a:rPr>
              <a:t>1</a:t>
            </a:r>
            <a:r>
              <a:rPr lang="en-US" sz="1800" b="0" dirty="0">
                <a:solidFill>
                  <a:srgbClr val="412850"/>
                </a:solidFill>
                <a:latin typeface="Arial"/>
                <a:cs typeface="Arial"/>
              </a:rPr>
              <a:t>Northwestern University, Chicago, IL; </a:t>
            </a:r>
            <a:r>
              <a:rPr lang="en-US" sz="1800" b="0" baseline="30000" dirty="0">
                <a:solidFill>
                  <a:srgbClr val="412850"/>
                </a:solidFill>
                <a:latin typeface="Arial"/>
                <a:cs typeface="Arial"/>
              </a:rPr>
              <a:t>2</a:t>
            </a:r>
            <a:r>
              <a:rPr lang="en-US" sz="1800" b="0" dirty="0">
                <a:solidFill>
                  <a:srgbClr val="412850"/>
                </a:solidFill>
                <a:latin typeface="Arial"/>
                <a:cs typeface="Arial"/>
              </a:rPr>
              <a:t>Cardio-Rheumatology Program, Center for the Prevention of Cardiovascular Disease, NYU Langone Health, New York, NY; </a:t>
            </a:r>
            <a:r>
              <a:rPr lang="en-US" sz="1800" b="0" baseline="30000" dirty="0">
                <a:solidFill>
                  <a:srgbClr val="412850"/>
                </a:solidFill>
                <a:latin typeface="Arial"/>
                <a:cs typeface="Arial"/>
              </a:rPr>
              <a:t>3</a:t>
            </a:r>
            <a:r>
              <a:rPr lang="en-US" sz="1800" b="0" dirty="0">
                <a:solidFill>
                  <a:srgbClr val="412850"/>
                </a:solidFill>
                <a:latin typeface="Arial"/>
                <a:cs typeface="Arial"/>
              </a:rPr>
              <a:t>Leon H. Charney Division of Cardiology, Department of Medicine New York University School of Medicine, New York, NY: </a:t>
            </a:r>
            <a:r>
              <a:rPr lang="en-US" sz="1800" b="0" baseline="30000" dirty="0">
                <a:solidFill>
                  <a:srgbClr val="412850"/>
                </a:solidFill>
                <a:latin typeface="Arial"/>
                <a:cs typeface="Arial"/>
              </a:rPr>
              <a:t>4</a:t>
            </a:r>
            <a:r>
              <a:rPr lang="en-US" sz="1800" b="0" dirty="0">
                <a:solidFill>
                  <a:srgbClr val="412850"/>
                </a:solidFill>
                <a:latin typeface="Arial"/>
                <a:cs typeface="Arial"/>
              </a:rPr>
              <a:t>Department of Cardiovascular Medicine, Mayo Clinic, Rochester, MN; </a:t>
            </a:r>
            <a:r>
              <a:rPr lang="en-US" sz="1800" b="0" baseline="30000" dirty="0">
                <a:solidFill>
                  <a:srgbClr val="412850"/>
                </a:solidFill>
                <a:latin typeface="Arial"/>
                <a:cs typeface="Arial"/>
              </a:rPr>
              <a:t>5</a:t>
            </a:r>
            <a:r>
              <a:rPr lang="en-US" sz="1800" b="0" dirty="0">
                <a:solidFill>
                  <a:srgbClr val="412850"/>
                </a:solidFill>
                <a:latin typeface="Arial"/>
                <a:cs typeface="Arial"/>
              </a:rPr>
              <a:t>Division of Cardiology, Department of Medicine, Sulpizio Cardiovascular Center, University of California San Diego, San Diego, CA; </a:t>
            </a:r>
            <a:r>
              <a:rPr lang="en-US" sz="1800" b="0" baseline="30000" dirty="0">
                <a:solidFill>
                  <a:srgbClr val="412850"/>
                </a:solidFill>
                <a:latin typeface="Arial"/>
                <a:cs typeface="Arial"/>
              </a:rPr>
              <a:t>6</a:t>
            </a:r>
            <a:r>
              <a:rPr lang="en-US" sz="1800" b="0" dirty="0">
                <a:solidFill>
                  <a:srgbClr val="412850"/>
                </a:solidFill>
                <a:latin typeface="Arial"/>
                <a:cs typeface="Arial"/>
              </a:rPr>
              <a:t>Division of Cardiovascular Medicine, Department of Medicine, Brigham and Women’s Hospital, Harvard Medical School, Boston, MA; </a:t>
            </a:r>
            <a:r>
              <a:rPr lang="en-US" sz="1800" b="0" baseline="30000" dirty="0">
                <a:solidFill>
                  <a:srgbClr val="412850"/>
                </a:solidFill>
                <a:latin typeface="Arial"/>
                <a:cs typeface="Arial"/>
              </a:rPr>
              <a:t>7</a:t>
            </a:r>
            <a:r>
              <a:rPr lang="en-US" sz="1800" b="0" dirty="0">
                <a:solidFill>
                  <a:srgbClr val="412850"/>
                </a:solidFill>
                <a:latin typeface="Arial"/>
                <a:cs typeface="Arial"/>
              </a:rPr>
              <a:t>Kiniksa Pharmaceuticals, Lexington, MA; </a:t>
            </a:r>
            <a:r>
              <a:rPr lang="en-US" sz="1800" b="0" baseline="30000" dirty="0">
                <a:solidFill>
                  <a:srgbClr val="412850"/>
                </a:solidFill>
                <a:latin typeface="Arial"/>
                <a:cs typeface="Arial"/>
              </a:rPr>
              <a:t>8</a:t>
            </a:r>
            <a:r>
              <a:rPr lang="en-US" sz="1800" b="0" dirty="0">
                <a:solidFill>
                  <a:srgbClr val="412850"/>
                </a:solidFill>
                <a:latin typeface="Arial"/>
                <a:cs typeface="Arial"/>
              </a:rPr>
              <a:t>Cleveland Clinic, Cleveland, OH.</a:t>
            </a:r>
            <a:endParaRPr lang="en-US" sz="2000" b="0" baseline="30000" dirty="0">
              <a:solidFill>
                <a:srgbClr val="412850"/>
              </a:solidFill>
              <a:latin typeface="Arial"/>
              <a:cs typeface="Arial"/>
            </a:endParaRPr>
          </a:p>
        </p:txBody>
      </p:sp>
      <p:sp>
        <p:nvSpPr>
          <p:cNvPr id="21" name="Content Placeholder 2"/>
          <p:cNvSpPr txBox="1"/>
          <p:nvPr/>
        </p:nvSpPr>
        <p:spPr bwMode="auto">
          <a:xfrm>
            <a:off x="356169" y="3666371"/>
            <a:ext cx="15055802" cy="4648845"/>
          </a:xfrm>
          <a:prstGeom prst="rect">
            <a:avLst/>
          </a:prstGeom>
          <a:solidFill>
            <a:schemeClr val="bg1"/>
          </a:solidFill>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a:lnSpc>
                <a:spcPct val="100000"/>
              </a:lnSpc>
              <a:buClr>
                <a:srgbClr val="4695A9"/>
              </a:buClr>
              <a:defRPr/>
            </a:pPr>
            <a:r>
              <a:rPr lang="en-US" sz="2400" dirty="0">
                <a:solidFill>
                  <a:srgbClr val="6F2277"/>
                </a:solidFill>
                <a:latin typeface="Arial"/>
                <a:cs typeface="Arial"/>
              </a:rPr>
              <a:t>Recurrent Pericarditis (RP)</a:t>
            </a:r>
            <a:endParaRPr dirty="0"/>
          </a:p>
          <a:p>
            <a:pPr marL="457200" indent="-457200">
              <a:lnSpc>
                <a:spcPct val="100000"/>
              </a:lnSpc>
              <a:spcBef>
                <a:spcPts val="800"/>
              </a:spcBef>
              <a:spcAft>
                <a:spcPts val="800"/>
              </a:spcAft>
              <a:buClr>
                <a:srgbClr val="4695A9"/>
              </a:buClr>
              <a:buFont typeface="Arial"/>
              <a:buChar char="•"/>
              <a:defRPr/>
            </a:pPr>
            <a:r>
              <a:rPr lang="en-US" sz="2050" b="0" dirty="0">
                <a:solidFill>
                  <a:srgbClr val="211D1E"/>
                </a:solidFill>
                <a:latin typeface="Arial"/>
                <a:cs typeface="Arial"/>
              </a:rPr>
              <a:t>RP is a chronic autoinflammatory disease mediated by interleukin-1 (IL-1).</a:t>
            </a:r>
            <a:r>
              <a:rPr lang="en-US" sz="2050" b="0" baseline="30000" dirty="0">
                <a:solidFill>
                  <a:srgbClr val="211D1E"/>
                </a:solidFill>
                <a:latin typeface="Arial"/>
                <a:cs typeface="Arial"/>
              </a:rPr>
              <a:t>1</a:t>
            </a:r>
            <a:endParaRPr sz="2050" dirty="0"/>
          </a:p>
          <a:p>
            <a:pPr marL="457200" indent="-457200">
              <a:lnSpc>
                <a:spcPct val="100000"/>
              </a:lnSpc>
              <a:spcBef>
                <a:spcPts val="800"/>
              </a:spcBef>
              <a:spcAft>
                <a:spcPts val="800"/>
              </a:spcAft>
              <a:buClr>
                <a:srgbClr val="4695A9"/>
              </a:buClr>
              <a:buFont typeface="Arial"/>
              <a:buChar char="•"/>
              <a:defRPr/>
            </a:pPr>
            <a:r>
              <a:rPr lang="en-US" sz="2050" b="0" dirty="0">
                <a:solidFill>
                  <a:srgbClr val="211D1E"/>
                </a:solidFill>
                <a:latin typeface="Arial"/>
                <a:cs typeface="Arial"/>
              </a:rPr>
              <a:t>RP negatively impacts quality of life, and refractory disease requires treatment over </a:t>
            </a:r>
            <a:r>
              <a:rPr lang="en-US" sz="2050" b="0" dirty="0">
                <a:latin typeface="Arial"/>
                <a:cs typeface="Arial"/>
              </a:rPr>
              <a:t>several </a:t>
            </a:r>
            <a:r>
              <a:rPr lang="en-US" sz="2050" b="0" dirty="0">
                <a:solidFill>
                  <a:srgbClr val="211D1E"/>
                </a:solidFill>
                <a:latin typeface="Arial"/>
                <a:cs typeface="Arial"/>
              </a:rPr>
              <a:t>years.</a:t>
            </a:r>
            <a:r>
              <a:rPr lang="en-US" sz="2050" b="0" baseline="30000" dirty="0">
                <a:solidFill>
                  <a:srgbClr val="211D1E"/>
                </a:solidFill>
                <a:latin typeface="Arial"/>
                <a:cs typeface="Arial"/>
              </a:rPr>
              <a:t>1-3 </a:t>
            </a:r>
            <a:endParaRPr sz="2050" dirty="0"/>
          </a:p>
          <a:p>
            <a:pPr marL="457200" indent="-457200">
              <a:lnSpc>
                <a:spcPct val="100000"/>
              </a:lnSpc>
              <a:spcBef>
                <a:spcPts val="800"/>
              </a:spcBef>
              <a:spcAft>
                <a:spcPts val="800"/>
              </a:spcAft>
              <a:buClr>
                <a:srgbClr val="4695A9"/>
              </a:buClr>
              <a:buFont typeface="Arial"/>
              <a:buChar char="•"/>
              <a:defRPr/>
            </a:pPr>
            <a:r>
              <a:rPr lang="en-US" sz="2050" b="0" dirty="0">
                <a:solidFill>
                  <a:srgbClr val="211D1E"/>
                </a:solidFill>
                <a:latin typeface="Arial"/>
                <a:cs typeface="Arial"/>
              </a:rPr>
              <a:t>While the 2015 European Society of Cardiology (ESC) Guidelines position IL-1 pathway inhibition only after corticosteroids, complications associated with long-term steroid use underscore the importance of steroid-sparing strategies. </a:t>
            </a:r>
            <a:endParaRPr sz="2050" dirty="0"/>
          </a:p>
          <a:p>
            <a:pPr marL="457200" indent="-457200">
              <a:lnSpc>
                <a:spcPct val="100000"/>
              </a:lnSpc>
              <a:spcBef>
                <a:spcPts val="800"/>
              </a:spcBef>
              <a:spcAft>
                <a:spcPts val="800"/>
              </a:spcAft>
              <a:buClr>
                <a:srgbClr val="4695A9"/>
              </a:buClr>
              <a:buFont typeface="Arial"/>
              <a:buChar char="•"/>
              <a:defRPr/>
            </a:pPr>
            <a:r>
              <a:rPr lang="en-US" sz="2050" b="0" dirty="0">
                <a:solidFill>
                  <a:srgbClr val="211D1E"/>
                </a:solidFill>
                <a:latin typeface="Arial"/>
                <a:cs typeface="Arial"/>
              </a:rPr>
              <a:t>Rilonacept, an IL-1</a:t>
            </a:r>
            <a:r>
              <a:rPr lang="en-US" sz="2050" b="0" dirty="0">
                <a:solidFill>
                  <a:srgbClr val="211D1E"/>
                </a:solidFill>
                <a:latin typeface="Symbol"/>
                <a:cs typeface="Arial"/>
              </a:rPr>
              <a:t>a</a:t>
            </a:r>
            <a:r>
              <a:rPr lang="en-US" sz="2050" b="0" dirty="0">
                <a:solidFill>
                  <a:srgbClr val="211D1E"/>
                </a:solidFill>
                <a:latin typeface="Arial"/>
                <a:cs typeface="Arial"/>
              </a:rPr>
              <a:t> and IL-1</a:t>
            </a:r>
            <a:r>
              <a:rPr lang="en-US" sz="2050" b="0" dirty="0">
                <a:solidFill>
                  <a:srgbClr val="211D1E"/>
                </a:solidFill>
                <a:latin typeface="Symbol"/>
                <a:cs typeface="Arial"/>
              </a:rPr>
              <a:t>b</a:t>
            </a:r>
            <a:r>
              <a:rPr lang="en-US" sz="2050" b="0" dirty="0">
                <a:solidFill>
                  <a:srgbClr val="211D1E"/>
                </a:solidFill>
                <a:latin typeface="Arial"/>
                <a:cs typeface="Arial"/>
              </a:rPr>
              <a:t> cytokine trap, is the only FDA-approved treatment for RP (available in the US since April 2021), supported by data from the pivotal trial, RHAPSODY.</a:t>
            </a:r>
            <a:r>
              <a:rPr lang="en-US" sz="2050" b="0" baseline="30000" dirty="0">
                <a:solidFill>
                  <a:srgbClr val="211D1E"/>
                </a:solidFill>
                <a:latin typeface="Arial"/>
                <a:cs typeface="Arial"/>
              </a:rPr>
              <a:t>3,4 </a:t>
            </a:r>
            <a:endParaRPr sz="2050" dirty="0"/>
          </a:p>
          <a:p>
            <a:pPr marL="457200" indent="-457200">
              <a:lnSpc>
                <a:spcPct val="100000"/>
              </a:lnSpc>
              <a:spcBef>
                <a:spcPts val="800"/>
              </a:spcBef>
              <a:spcAft>
                <a:spcPts val="800"/>
              </a:spcAft>
              <a:buClr>
                <a:srgbClr val="4695A9"/>
              </a:buClr>
              <a:buFont typeface="Arial"/>
              <a:buChar char="•"/>
              <a:defRPr/>
            </a:pPr>
            <a:r>
              <a:rPr lang="en-US" sz="2050" b="0" dirty="0">
                <a:solidFill>
                  <a:srgbClr val="211D1E"/>
                </a:solidFill>
                <a:latin typeface="Arial"/>
                <a:cs typeface="Arial"/>
              </a:rPr>
              <a:t>In RHAPSODY, 50% of participants transitioned to rilonacept from steroids in the traditional (3</a:t>
            </a:r>
            <a:r>
              <a:rPr lang="en-US" sz="2050" b="0" baseline="30000" dirty="0">
                <a:solidFill>
                  <a:srgbClr val="211D1E"/>
                </a:solidFill>
                <a:latin typeface="Arial"/>
                <a:cs typeface="Arial"/>
              </a:rPr>
              <a:t>rd</a:t>
            </a:r>
            <a:r>
              <a:rPr lang="en-US" sz="2050" b="0" dirty="0">
                <a:solidFill>
                  <a:srgbClr val="211D1E"/>
                </a:solidFill>
                <a:latin typeface="Arial"/>
                <a:cs typeface="Arial"/>
              </a:rPr>
              <a:t>-line) paradigm, and 50% transitioned from NSAIDs/colchicine (2</a:t>
            </a:r>
            <a:r>
              <a:rPr lang="en-US" sz="2050" b="0" baseline="30000" dirty="0">
                <a:solidFill>
                  <a:srgbClr val="211D1E"/>
                </a:solidFill>
                <a:latin typeface="Arial"/>
                <a:cs typeface="Arial"/>
              </a:rPr>
              <a:t>nd</a:t>
            </a:r>
            <a:r>
              <a:rPr lang="en-US" sz="2050" b="0" dirty="0">
                <a:solidFill>
                  <a:srgbClr val="211D1E"/>
                </a:solidFill>
                <a:latin typeface="Arial"/>
                <a:cs typeface="Arial"/>
              </a:rPr>
              <a:t>-line), two manifestations of the steroid-sparing paradigm.  Outcomes were similar between the two groups.</a:t>
            </a:r>
            <a:r>
              <a:rPr lang="en-US" sz="2050" b="0" baseline="30000" dirty="0">
                <a:solidFill>
                  <a:srgbClr val="211D1E"/>
                </a:solidFill>
                <a:latin typeface="Arial"/>
                <a:cs typeface="Arial"/>
              </a:rPr>
              <a:t>3 </a:t>
            </a:r>
            <a:endParaRPr dirty="0"/>
          </a:p>
          <a:p>
            <a:pPr marL="457200" indent="-457200">
              <a:lnSpc>
                <a:spcPct val="100000"/>
              </a:lnSpc>
              <a:spcBef>
                <a:spcPts val="800"/>
              </a:spcBef>
              <a:spcAft>
                <a:spcPts val="800"/>
              </a:spcAft>
              <a:buClr>
                <a:srgbClr val="4695A9"/>
              </a:buClr>
              <a:buFont typeface="Arial"/>
              <a:buChar char="•"/>
              <a:defRPr/>
            </a:pPr>
            <a:r>
              <a:rPr lang="en-US" sz="2050" b="0" dirty="0">
                <a:latin typeface="Arial"/>
                <a:cs typeface="Arial"/>
              </a:rPr>
              <a:t>Greater </a:t>
            </a:r>
            <a:r>
              <a:rPr lang="en-US" sz="2050" b="0" dirty="0">
                <a:solidFill>
                  <a:srgbClr val="211D1E"/>
                </a:solidFill>
                <a:latin typeface="Arial"/>
                <a:cs typeface="Arial"/>
              </a:rPr>
              <a:t>understanding RP disease natural history and treatment paradigm selection will better inform clinical decision-making.</a:t>
            </a:r>
            <a:endParaRPr lang="en-US" sz="2050" b="0" dirty="0">
              <a:solidFill>
                <a:srgbClr val="000000"/>
              </a:solidFill>
              <a:latin typeface="Arial"/>
              <a:ea typeface="Times New Roman"/>
              <a:cs typeface="Arial"/>
            </a:endParaRPr>
          </a:p>
        </p:txBody>
      </p:sp>
      <p:grpSp>
        <p:nvGrpSpPr>
          <p:cNvPr id="25" name="Group 24"/>
          <p:cNvGrpSpPr/>
          <p:nvPr/>
        </p:nvGrpSpPr>
        <p:grpSpPr bwMode="auto">
          <a:xfrm>
            <a:off x="232931" y="2634327"/>
            <a:ext cx="15179040" cy="871008"/>
            <a:chOff x="257710" y="5091583"/>
            <a:chExt cx="15179040" cy="871008"/>
          </a:xfrm>
        </p:grpSpPr>
        <p:pic>
          <p:nvPicPr>
            <p:cNvPr id="17" name="Picture 16" descr="darkpurple.png"/>
            <p:cNvPicPr/>
            <p:nvPr/>
          </p:nvPicPr>
          <p:blipFill>
            <a:blip r:embed="rId5"/>
            <a:stretch/>
          </p:blipFill>
          <p:spPr bwMode="auto">
            <a:xfrm>
              <a:off x="257710" y="5091583"/>
              <a:ext cx="15179040" cy="871008"/>
            </a:xfrm>
            <a:prstGeom prst="rect">
              <a:avLst/>
            </a:prstGeom>
          </p:spPr>
        </p:pic>
        <p:sp>
          <p:nvSpPr>
            <p:cNvPr id="19" name="TextBox 18"/>
            <p:cNvSpPr txBox="1"/>
            <p:nvPr/>
          </p:nvSpPr>
          <p:spPr bwMode="auto">
            <a:xfrm>
              <a:off x="353247" y="5178276"/>
              <a:ext cx="10475581" cy="674031"/>
            </a:xfrm>
            <a:prstGeom prst="rect">
              <a:avLst/>
            </a:prstGeom>
            <a:noFill/>
          </p:spPr>
          <p:txBody>
            <a:bodyPr wrap="square">
              <a:spAutoFit/>
            </a:bodyPr>
            <a:lstStyle/>
            <a:p>
              <a:pPr>
                <a:defRPr/>
              </a:pPr>
              <a:r>
                <a:rPr lang="en-US" sz="3800" b="1">
                  <a:solidFill>
                    <a:schemeClr val="bg1"/>
                  </a:solidFill>
                  <a:latin typeface="Arial"/>
                  <a:ea typeface="Arial"/>
                  <a:cs typeface="Arial"/>
                </a:rPr>
                <a:t>BACKGROUND</a:t>
              </a:r>
              <a:endParaRPr lang="en-US" sz="3800">
                <a:solidFill>
                  <a:schemeClr val="bg1"/>
                </a:solidFill>
                <a:latin typeface="Arial"/>
                <a:cs typeface="Arial"/>
              </a:endParaRPr>
            </a:p>
          </p:txBody>
        </p:sp>
      </p:grpSp>
      <p:grpSp>
        <p:nvGrpSpPr>
          <p:cNvPr id="73" name="Group 72"/>
          <p:cNvGrpSpPr/>
          <p:nvPr/>
        </p:nvGrpSpPr>
        <p:grpSpPr bwMode="auto">
          <a:xfrm>
            <a:off x="37387089" y="16551890"/>
            <a:ext cx="13399325" cy="2323439"/>
            <a:chOff x="38629069" y="18975773"/>
            <a:chExt cx="12598117" cy="2323439"/>
          </a:xfrm>
        </p:grpSpPr>
        <p:sp>
          <p:nvSpPr>
            <p:cNvPr id="133" name="Footer Placeholder 3"/>
            <p:cNvSpPr txBox="1"/>
            <p:nvPr/>
          </p:nvSpPr>
          <p:spPr bwMode="auto">
            <a:xfrm>
              <a:off x="38629069" y="18975773"/>
              <a:ext cx="11456056" cy="850632"/>
            </a:xfrm>
            <a:prstGeom prst="rect">
              <a:avLst/>
            </a:prstGeom>
            <a:grpFill/>
          </p:spPr>
          <p:txBody>
            <a:bodyPr vert="horz" lIns="0" tIns="0" rIns="0" bIns="0" rtlCol="0" anchor="ctr">
              <a:noAutofit/>
            </a:bodyPr>
            <a:lstStyle>
              <a:defPPr>
                <a:defRPr lang="en-US"/>
              </a:defPPr>
              <a:lvl1pPr marL="0" algn="r" defTabSz="1088604">
                <a:defRPr sz="1600" b="1" cap="all" spc="240">
                  <a:solidFill>
                    <a:schemeClr val="accent3"/>
                  </a:solidFill>
                  <a:latin typeface="+mn-lt"/>
                  <a:ea typeface="+mn-ea"/>
                  <a:cs typeface="+mn-cs"/>
                </a:defRPr>
              </a:lvl1pPr>
              <a:lvl2pPr marL="1088604" algn="l" defTabSz="1088604">
                <a:defRPr sz="4300">
                  <a:solidFill>
                    <a:schemeClr val="tx1"/>
                  </a:solidFill>
                  <a:latin typeface="+mn-lt"/>
                  <a:ea typeface="+mn-ea"/>
                  <a:cs typeface="+mn-cs"/>
                </a:defRPr>
              </a:lvl2pPr>
              <a:lvl3pPr marL="2177208" algn="l" defTabSz="1088604">
                <a:defRPr sz="4300">
                  <a:solidFill>
                    <a:schemeClr val="tx1"/>
                  </a:solidFill>
                  <a:latin typeface="+mn-lt"/>
                  <a:ea typeface="+mn-ea"/>
                  <a:cs typeface="+mn-cs"/>
                </a:defRPr>
              </a:lvl3pPr>
              <a:lvl4pPr marL="3265812" algn="l" defTabSz="1088604">
                <a:defRPr sz="4300">
                  <a:solidFill>
                    <a:schemeClr val="tx1"/>
                  </a:solidFill>
                  <a:latin typeface="+mn-lt"/>
                  <a:ea typeface="+mn-ea"/>
                  <a:cs typeface="+mn-cs"/>
                </a:defRPr>
              </a:lvl4pPr>
              <a:lvl5pPr marL="4354417" algn="l" defTabSz="1088604">
                <a:defRPr sz="4300">
                  <a:solidFill>
                    <a:schemeClr val="tx1"/>
                  </a:solidFill>
                  <a:latin typeface="+mn-lt"/>
                  <a:ea typeface="+mn-ea"/>
                  <a:cs typeface="+mn-cs"/>
                </a:defRPr>
              </a:lvl5pPr>
              <a:lvl6pPr marL="5443021" algn="l" defTabSz="1088604">
                <a:defRPr sz="4300">
                  <a:solidFill>
                    <a:schemeClr val="tx1"/>
                  </a:solidFill>
                  <a:latin typeface="+mn-lt"/>
                  <a:ea typeface="+mn-ea"/>
                  <a:cs typeface="+mn-cs"/>
                </a:defRPr>
              </a:lvl6pPr>
              <a:lvl7pPr marL="6531625" algn="l" defTabSz="1088604">
                <a:defRPr sz="4300">
                  <a:solidFill>
                    <a:schemeClr val="tx1"/>
                  </a:solidFill>
                  <a:latin typeface="+mn-lt"/>
                  <a:ea typeface="+mn-ea"/>
                  <a:cs typeface="+mn-cs"/>
                </a:defRPr>
              </a:lvl7pPr>
              <a:lvl8pPr marL="7620229" algn="l" defTabSz="1088604">
                <a:defRPr sz="4300">
                  <a:solidFill>
                    <a:schemeClr val="tx1"/>
                  </a:solidFill>
                  <a:latin typeface="+mn-lt"/>
                  <a:ea typeface="+mn-ea"/>
                  <a:cs typeface="+mn-cs"/>
                </a:defRPr>
              </a:lvl8pPr>
              <a:lvl9pPr marL="8708833" algn="l" defTabSz="1088604">
                <a:defRPr sz="4300">
                  <a:solidFill>
                    <a:schemeClr val="tx1"/>
                  </a:solidFill>
                  <a:latin typeface="+mn-lt"/>
                  <a:ea typeface="+mn-ea"/>
                  <a:cs typeface="+mn-cs"/>
                </a:defRPr>
              </a:lvl9pPr>
            </a:lstStyle>
            <a:p>
              <a:pPr algn="l">
                <a:defRPr/>
              </a:pPr>
              <a:r>
                <a:rPr lang="en-US" sz="2000">
                  <a:solidFill>
                    <a:srgbClr val="6F2277"/>
                  </a:solidFill>
                  <a:latin typeface="Arial"/>
                  <a:cs typeface="Arial"/>
                </a:rPr>
                <a:t>Acknowledgements</a:t>
              </a:r>
              <a:endParaRPr/>
            </a:p>
          </p:txBody>
        </p:sp>
        <p:sp>
          <p:nvSpPr>
            <p:cNvPr id="134" name="Content Placeholder 2"/>
            <p:cNvSpPr txBox="1"/>
            <p:nvPr/>
          </p:nvSpPr>
          <p:spPr bwMode="auto">
            <a:xfrm>
              <a:off x="38629069" y="19617635"/>
              <a:ext cx="12598117" cy="1681577"/>
            </a:xfrm>
            <a:prstGeom prst="rect">
              <a:avLst/>
            </a:prstGeom>
            <a:grpFill/>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defTabSz="1143057">
                <a:lnSpc>
                  <a:spcPct val="100000"/>
                </a:lnSpc>
                <a:defRPr/>
              </a:pPr>
              <a:r>
                <a:rPr lang="en-US" sz="2000" b="0">
                  <a:latin typeface="Arial"/>
                  <a:cs typeface="Arial"/>
                </a:rPr>
                <a:t>The authors would like to acknowledge the RESONANCE study investigators, including their research staff, as well as the patients who agreed to participate in the study; James Lastra, and Nichole Reed of Red Nucleus for clinical research operations and data management; and Pamela Harvey from Acumen Medical Communications for assistance with medical writing. Funding for this study, including statistical analysis performed by </a:t>
              </a:r>
              <a:r>
                <a:rPr lang="en-US" sz="2000" b="0" err="1">
                  <a:latin typeface="Arial"/>
                  <a:cs typeface="Arial"/>
                </a:rPr>
                <a:t>DeltaMed</a:t>
              </a:r>
              <a:r>
                <a:rPr lang="en-US" sz="2000" b="0">
                  <a:latin typeface="Arial"/>
                  <a:cs typeface="Arial"/>
                </a:rPr>
                <a:t> Solutions, Inc., was provided by Kiniksa Pharmaceuticals.</a:t>
              </a:r>
              <a:endParaRPr/>
            </a:p>
          </p:txBody>
        </p:sp>
      </p:grpSp>
      <p:sp>
        <p:nvSpPr>
          <p:cNvPr id="56" name="Content Placeholder 2"/>
          <p:cNvSpPr txBox="1"/>
          <p:nvPr/>
        </p:nvSpPr>
        <p:spPr bwMode="auto">
          <a:xfrm>
            <a:off x="356169" y="8419131"/>
            <a:ext cx="14741518" cy="2272703"/>
          </a:xfrm>
          <a:prstGeom prst="rect">
            <a:avLst/>
          </a:prstGeom>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a:lnSpc>
                <a:spcPct val="100000"/>
              </a:lnSpc>
              <a:buClr>
                <a:srgbClr val="4695A9"/>
              </a:buClr>
              <a:defRPr/>
            </a:pPr>
            <a:r>
              <a:rPr lang="en-US" sz="2400">
                <a:solidFill>
                  <a:srgbClr val="6F2277"/>
                </a:solidFill>
                <a:latin typeface="Arial"/>
                <a:cs typeface="Arial"/>
              </a:rPr>
              <a:t>RESONANCE: The First Multicenter US RP Patient Registry</a:t>
            </a:r>
            <a:r>
              <a:rPr lang="en-US" sz="2400" baseline="30000">
                <a:solidFill>
                  <a:srgbClr val="6F2277"/>
                </a:solidFill>
                <a:latin typeface="Arial"/>
                <a:cs typeface="Arial"/>
              </a:rPr>
              <a:t>5,6</a:t>
            </a:r>
            <a:endParaRPr baseline="30000"/>
          </a:p>
          <a:p>
            <a:pPr marL="457200" indent="-457200">
              <a:lnSpc>
                <a:spcPct val="100000"/>
              </a:lnSpc>
              <a:spcBef>
                <a:spcPts val="800"/>
              </a:spcBef>
              <a:spcAft>
                <a:spcPts val="800"/>
              </a:spcAft>
              <a:buClr>
                <a:srgbClr val="4695A9"/>
              </a:buClr>
              <a:buFont typeface="Arial"/>
              <a:buChar char="•"/>
              <a:defRPr/>
            </a:pPr>
            <a:r>
              <a:rPr lang="en-US" sz="2050" b="0">
                <a:solidFill>
                  <a:srgbClr val="211D1E"/>
                </a:solidFill>
                <a:latin typeface="Arial"/>
                <a:cs typeface="Arial"/>
              </a:rPr>
              <a:t>The </a:t>
            </a:r>
            <a:r>
              <a:rPr lang="en-US" sz="2050" b="0" err="1">
                <a:solidFill>
                  <a:srgbClr val="211D1E"/>
                </a:solidFill>
                <a:latin typeface="Arial"/>
                <a:cs typeface="Arial"/>
              </a:rPr>
              <a:t>REgiStry</a:t>
            </a:r>
            <a:r>
              <a:rPr lang="en-US" sz="2050" b="0">
                <a:solidFill>
                  <a:srgbClr val="211D1E"/>
                </a:solidFill>
                <a:latin typeface="Arial"/>
                <a:cs typeface="Arial"/>
              </a:rPr>
              <a:t> Of the </a:t>
            </a:r>
            <a:r>
              <a:rPr lang="en-US" sz="2050" b="0" err="1">
                <a:solidFill>
                  <a:srgbClr val="211D1E"/>
                </a:solidFill>
                <a:latin typeface="Arial"/>
                <a:cs typeface="Arial"/>
              </a:rPr>
              <a:t>NAtural</a:t>
            </a:r>
            <a:r>
              <a:rPr lang="en-US" sz="2050" b="0">
                <a:solidFill>
                  <a:srgbClr val="211D1E"/>
                </a:solidFill>
                <a:latin typeface="Arial"/>
                <a:cs typeface="Arial"/>
              </a:rPr>
              <a:t> history of </a:t>
            </a:r>
            <a:r>
              <a:rPr lang="en-US" sz="2050" b="0" err="1">
                <a:solidFill>
                  <a:srgbClr val="211D1E"/>
                </a:solidFill>
                <a:latin typeface="Arial"/>
                <a:cs typeface="Arial"/>
              </a:rPr>
              <a:t>recurreNt</a:t>
            </a:r>
            <a:r>
              <a:rPr lang="en-US" sz="2050" b="0">
                <a:solidFill>
                  <a:srgbClr val="211D1E"/>
                </a:solidFill>
                <a:latin typeface="Arial"/>
                <a:cs typeface="Arial"/>
              </a:rPr>
              <a:t> </a:t>
            </a:r>
            <a:r>
              <a:rPr lang="en-US" sz="2050" b="0" err="1">
                <a:solidFill>
                  <a:srgbClr val="211D1E"/>
                </a:solidFill>
                <a:latin typeface="Arial"/>
                <a:cs typeface="Arial"/>
              </a:rPr>
              <a:t>periCarditis</a:t>
            </a:r>
            <a:r>
              <a:rPr lang="en-US" sz="2050" b="0">
                <a:solidFill>
                  <a:srgbClr val="211D1E"/>
                </a:solidFill>
                <a:latin typeface="Arial"/>
                <a:cs typeface="Arial"/>
              </a:rPr>
              <a:t> in </a:t>
            </a:r>
            <a:r>
              <a:rPr lang="en-US" sz="2050" b="0" err="1">
                <a:solidFill>
                  <a:srgbClr val="211D1E"/>
                </a:solidFill>
                <a:latin typeface="Arial"/>
                <a:cs typeface="Arial"/>
              </a:rPr>
              <a:t>pEdiatric</a:t>
            </a:r>
            <a:r>
              <a:rPr lang="en-US" sz="2050" b="0">
                <a:solidFill>
                  <a:srgbClr val="211D1E"/>
                </a:solidFill>
                <a:latin typeface="Arial"/>
                <a:cs typeface="Arial"/>
              </a:rPr>
              <a:t> and adult patients (RESONANCE) (NCT04687358) launched in March 2021 with plans to continue through 2026 and an enrollment target of 500 patients in up to 50 centers across the US.</a:t>
            </a:r>
            <a:r>
              <a:rPr lang="en-US" sz="2050" b="0" baseline="30000">
                <a:solidFill>
                  <a:srgbClr val="211D1E"/>
                </a:solidFill>
                <a:latin typeface="Arial"/>
                <a:cs typeface="Arial"/>
              </a:rPr>
              <a:t>5,6 </a:t>
            </a:r>
            <a:endParaRPr sz="2050" baseline="30000"/>
          </a:p>
          <a:p>
            <a:pPr marL="538163" lvl="3" indent="0" defTabSz="1143057">
              <a:lnSpc>
                <a:spcPct val="100000"/>
              </a:lnSpc>
              <a:spcBef>
                <a:spcPts val="800"/>
              </a:spcBef>
              <a:spcAft>
                <a:spcPts val="800"/>
              </a:spcAft>
              <a:buClr>
                <a:srgbClr val="5A91A5"/>
              </a:buClr>
              <a:buNone/>
              <a:defRPr/>
            </a:pPr>
            <a:endParaRPr lang="en-US" sz="2000">
              <a:latin typeface="Arial"/>
              <a:cs typeface="Arial"/>
            </a:endParaRPr>
          </a:p>
        </p:txBody>
      </p:sp>
      <p:grpSp>
        <p:nvGrpSpPr>
          <p:cNvPr id="20" name="Group 19"/>
          <p:cNvGrpSpPr/>
          <p:nvPr/>
        </p:nvGrpSpPr>
        <p:grpSpPr bwMode="auto">
          <a:xfrm>
            <a:off x="232931" y="11093597"/>
            <a:ext cx="15179040" cy="868680"/>
            <a:chOff x="353243" y="18993697"/>
            <a:chExt cx="14696897" cy="868680"/>
          </a:xfrm>
        </p:grpSpPr>
        <p:pic>
          <p:nvPicPr>
            <p:cNvPr id="58" name="Picture 57" descr="darkpurple.png"/>
            <p:cNvPicPr/>
            <p:nvPr/>
          </p:nvPicPr>
          <p:blipFill>
            <a:blip r:embed="rId5"/>
            <a:stretch/>
          </p:blipFill>
          <p:spPr bwMode="auto">
            <a:xfrm>
              <a:off x="353243" y="18993697"/>
              <a:ext cx="14696897" cy="868680"/>
            </a:xfrm>
            <a:prstGeom prst="rect">
              <a:avLst/>
            </a:prstGeom>
          </p:spPr>
        </p:pic>
        <p:sp>
          <p:nvSpPr>
            <p:cNvPr id="60" name="TextBox 59"/>
            <p:cNvSpPr txBox="1"/>
            <p:nvPr/>
          </p:nvSpPr>
          <p:spPr bwMode="auto">
            <a:xfrm>
              <a:off x="497154" y="19088678"/>
              <a:ext cx="11171422" cy="674031"/>
            </a:xfrm>
            <a:prstGeom prst="rect">
              <a:avLst/>
            </a:prstGeom>
            <a:noFill/>
          </p:spPr>
          <p:txBody>
            <a:bodyPr wrap="square">
              <a:spAutoFit/>
            </a:bodyPr>
            <a:lstStyle/>
            <a:p>
              <a:pPr>
                <a:defRPr/>
              </a:pPr>
              <a:r>
                <a:rPr lang="en-US" sz="3800" b="1">
                  <a:solidFill>
                    <a:schemeClr val="bg1"/>
                  </a:solidFill>
                  <a:latin typeface="Arial"/>
                  <a:ea typeface="Arial"/>
                  <a:cs typeface="Arial"/>
                </a:rPr>
                <a:t>METHODS</a:t>
              </a:r>
              <a:endParaRPr lang="en-US" sz="3800">
                <a:solidFill>
                  <a:schemeClr val="bg1"/>
                </a:solidFill>
                <a:latin typeface="Arial"/>
                <a:cs typeface="Arial"/>
              </a:endParaRPr>
            </a:p>
          </p:txBody>
        </p:sp>
      </p:grpSp>
      <p:pic>
        <p:nvPicPr>
          <p:cNvPr id="62" name="Picture 61" descr="darkpurple.png"/>
          <p:cNvPicPr/>
          <p:nvPr/>
        </p:nvPicPr>
        <p:blipFill>
          <a:blip r:embed="rId5"/>
          <a:stretch/>
        </p:blipFill>
        <p:spPr bwMode="auto">
          <a:xfrm>
            <a:off x="15660821" y="2634327"/>
            <a:ext cx="21488400" cy="868680"/>
          </a:xfrm>
          <a:prstGeom prst="rect">
            <a:avLst/>
          </a:prstGeom>
        </p:spPr>
      </p:pic>
      <p:sp>
        <p:nvSpPr>
          <p:cNvPr id="64" name="TextBox 63"/>
          <p:cNvSpPr txBox="1"/>
          <p:nvPr/>
        </p:nvSpPr>
        <p:spPr bwMode="auto">
          <a:xfrm>
            <a:off x="15840561" y="2728791"/>
            <a:ext cx="11229195" cy="674031"/>
          </a:xfrm>
          <a:prstGeom prst="rect">
            <a:avLst/>
          </a:prstGeom>
          <a:noFill/>
        </p:spPr>
        <p:txBody>
          <a:bodyPr wrap="square">
            <a:spAutoFit/>
          </a:bodyPr>
          <a:lstStyle/>
          <a:p>
            <a:pPr>
              <a:defRPr/>
            </a:pPr>
            <a:r>
              <a:rPr lang="en-US" sz="3800" b="1">
                <a:solidFill>
                  <a:schemeClr val="bg1"/>
                </a:solidFill>
                <a:latin typeface="Arial"/>
                <a:ea typeface="Arial"/>
                <a:cs typeface="Arial"/>
              </a:rPr>
              <a:t>RESULTS</a:t>
            </a:r>
            <a:endParaRPr lang="en-US" sz="3800">
              <a:solidFill>
                <a:schemeClr val="bg1"/>
              </a:solidFill>
              <a:latin typeface="Arial"/>
              <a:cs typeface="Arial"/>
            </a:endParaRPr>
          </a:p>
        </p:txBody>
      </p:sp>
      <p:sp>
        <p:nvSpPr>
          <p:cNvPr id="79" name="Rectangle 78"/>
          <p:cNvSpPr/>
          <p:nvPr/>
        </p:nvSpPr>
        <p:spPr bwMode="auto">
          <a:xfrm>
            <a:off x="37443415" y="11933773"/>
            <a:ext cx="13461874" cy="3570356"/>
          </a:xfrm>
          <a:prstGeom prst="rect">
            <a:avLst/>
          </a:prstGeom>
          <a:solidFill>
            <a:srgbClr val="DBD9E1"/>
          </a:solidFill>
          <a:ln w="28575">
            <a:solidFill>
              <a:srgbClr val="412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a:ln w="28575">
                <a:solidFill>
                  <a:schemeClr val="tx1"/>
                </a:solidFill>
              </a:ln>
              <a:latin typeface="Arial"/>
              <a:cs typeface="Arial"/>
            </a:endParaRPr>
          </a:p>
        </p:txBody>
      </p:sp>
      <p:pic>
        <p:nvPicPr>
          <p:cNvPr id="80" name="Picture 79" descr="darkpurple.png"/>
          <p:cNvPicPr/>
          <p:nvPr/>
        </p:nvPicPr>
        <p:blipFill>
          <a:blip r:embed="rId5"/>
          <a:stretch/>
        </p:blipFill>
        <p:spPr bwMode="auto">
          <a:xfrm>
            <a:off x="37435214" y="11070037"/>
            <a:ext cx="13470075" cy="868680"/>
          </a:xfrm>
          <a:prstGeom prst="rect">
            <a:avLst/>
          </a:prstGeom>
          <a:ln w="12700">
            <a:solidFill>
              <a:schemeClr val="tx1"/>
            </a:solidFill>
          </a:ln>
        </p:spPr>
      </p:pic>
      <p:sp>
        <p:nvSpPr>
          <p:cNvPr id="81" name="TextBox 80"/>
          <p:cNvSpPr txBox="1"/>
          <p:nvPr/>
        </p:nvSpPr>
        <p:spPr bwMode="auto">
          <a:xfrm>
            <a:off x="37575162" y="11177143"/>
            <a:ext cx="5123994" cy="674031"/>
          </a:xfrm>
          <a:prstGeom prst="rect">
            <a:avLst/>
          </a:prstGeom>
          <a:noFill/>
        </p:spPr>
        <p:txBody>
          <a:bodyPr wrap="square">
            <a:spAutoFit/>
          </a:bodyPr>
          <a:lstStyle/>
          <a:p>
            <a:pPr>
              <a:defRPr/>
            </a:pPr>
            <a:r>
              <a:rPr lang="en-US" sz="3800" b="1">
                <a:solidFill>
                  <a:schemeClr val="bg1"/>
                </a:solidFill>
                <a:latin typeface="Arial"/>
                <a:ea typeface="Arial"/>
                <a:cs typeface="Arial"/>
              </a:rPr>
              <a:t>CONCLUSIONS</a:t>
            </a:r>
            <a:endParaRPr lang="en-US" sz="3800">
              <a:solidFill>
                <a:schemeClr val="bg1"/>
              </a:solidFill>
              <a:latin typeface="Arial"/>
              <a:cs typeface="Arial"/>
            </a:endParaRPr>
          </a:p>
        </p:txBody>
      </p:sp>
      <p:sp>
        <p:nvSpPr>
          <p:cNvPr id="87" name="Content Placeholder 2"/>
          <p:cNvSpPr txBox="1"/>
          <p:nvPr/>
        </p:nvSpPr>
        <p:spPr bwMode="auto">
          <a:xfrm>
            <a:off x="37575162" y="12313017"/>
            <a:ext cx="13371170" cy="3265219"/>
          </a:xfrm>
          <a:prstGeom prst="rect">
            <a:avLst/>
          </a:prstGeom>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marL="473402" lvl="2" indent="-473402" defTabSz="1143057">
              <a:lnSpc>
                <a:spcPct val="100000"/>
              </a:lnSpc>
              <a:spcAft>
                <a:spcPts val="1200"/>
              </a:spcAft>
              <a:buClr>
                <a:srgbClr val="4695A9"/>
              </a:buClr>
              <a:defRPr/>
            </a:pPr>
            <a:r>
              <a:rPr lang="en-US" sz="2400" b="1" dirty="0">
                <a:solidFill>
                  <a:srgbClr val="000000"/>
                </a:solidFill>
                <a:latin typeface="Arial"/>
                <a:ea typeface="Times New Roman"/>
                <a:cs typeface="Arial"/>
              </a:rPr>
              <a:t>A temporal shift in RP management to a steroid-sparing paradigm was demonstrated amongst pericarditis-focused cardiologists in RESONANCE, with IL-1 pathway inhibition being used more frequently than chronic corticosteroids in patients failing colchicine.</a:t>
            </a:r>
            <a:endParaRPr dirty="0"/>
          </a:p>
          <a:p>
            <a:pPr marL="473402" lvl="2" indent="-473402" defTabSz="1143057">
              <a:lnSpc>
                <a:spcPct val="100000"/>
              </a:lnSpc>
              <a:spcAft>
                <a:spcPts val="1200"/>
              </a:spcAft>
              <a:buClr>
                <a:srgbClr val="4695A9"/>
              </a:buClr>
              <a:defRPr/>
            </a:pPr>
            <a:endParaRPr lang="en-US" sz="1200" b="1" dirty="0">
              <a:solidFill>
                <a:srgbClr val="000000"/>
              </a:solidFill>
              <a:latin typeface="Arial"/>
              <a:ea typeface="Times New Roman"/>
              <a:cs typeface="Arial"/>
            </a:endParaRPr>
          </a:p>
          <a:p>
            <a:pPr marL="473402" lvl="2" indent="-473402" defTabSz="1143057">
              <a:lnSpc>
                <a:spcPct val="100000"/>
              </a:lnSpc>
              <a:spcAft>
                <a:spcPts val="1200"/>
              </a:spcAft>
              <a:buClr>
                <a:srgbClr val="4695A9"/>
              </a:buClr>
              <a:defRPr/>
            </a:pPr>
            <a:r>
              <a:rPr lang="en-US" sz="2400" b="1" dirty="0">
                <a:solidFill>
                  <a:srgbClr val="000000"/>
                </a:solidFill>
                <a:latin typeface="Arial"/>
                <a:ea typeface="Times New Roman"/>
                <a:cs typeface="Arial"/>
              </a:rPr>
              <a:t>In patients failing </a:t>
            </a:r>
            <a:r>
              <a:rPr lang="en-US" sz="2400" b="1" dirty="0">
                <a:latin typeface="Arial"/>
                <a:ea typeface="Times New Roman"/>
                <a:cs typeface="Arial"/>
              </a:rPr>
              <a:t>inflammasome inhibition</a:t>
            </a:r>
            <a:r>
              <a:rPr lang="en-US" sz="2400" b="1" dirty="0">
                <a:solidFill>
                  <a:srgbClr val="000000"/>
                </a:solidFill>
                <a:latin typeface="Arial"/>
                <a:ea typeface="Times New Roman"/>
                <a:cs typeface="Arial"/>
              </a:rPr>
              <a:t>, initiation of IL-1 pathway inhibition instead  of corticosteroids represents an advance beyond 2015 ESC Guideline recommendations and reduces corticosteroid burden.  </a:t>
            </a:r>
          </a:p>
        </p:txBody>
      </p:sp>
      <p:grpSp>
        <p:nvGrpSpPr>
          <p:cNvPr id="74" name="Group 73"/>
          <p:cNvGrpSpPr/>
          <p:nvPr/>
        </p:nvGrpSpPr>
        <p:grpSpPr bwMode="auto">
          <a:xfrm>
            <a:off x="37387089" y="18994623"/>
            <a:ext cx="13234290" cy="3278411"/>
            <a:chOff x="38629069" y="21796434"/>
            <a:chExt cx="12070885" cy="3278411"/>
          </a:xfrm>
        </p:grpSpPr>
        <p:sp>
          <p:nvSpPr>
            <p:cNvPr id="38" name="Footer Placeholder 3"/>
            <p:cNvSpPr txBox="1"/>
            <p:nvPr/>
          </p:nvSpPr>
          <p:spPr bwMode="auto">
            <a:xfrm>
              <a:off x="38653333" y="21796434"/>
              <a:ext cx="11454393" cy="773409"/>
            </a:xfrm>
            <a:prstGeom prst="rect">
              <a:avLst/>
            </a:prstGeom>
            <a:grpFill/>
          </p:spPr>
          <p:txBody>
            <a:bodyPr vert="horz" lIns="0" tIns="0" rIns="0" bIns="0" rtlCol="0" anchor="ctr">
              <a:noAutofit/>
            </a:bodyPr>
            <a:lstStyle>
              <a:defPPr>
                <a:defRPr lang="en-US"/>
              </a:defPPr>
              <a:lvl1pPr marL="0" algn="r" defTabSz="1088604">
                <a:defRPr sz="1600" b="1" cap="all" spc="240">
                  <a:solidFill>
                    <a:schemeClr val="accent3"/>
                  </a:solidFill>
                  <a:latin typeface="+mn-lt"/>
                  <a:ea typeface="+mn-ea"/>
                  <a:cs typeface="+mn-cs"/>
                </a:defRPr>
              </a:lvl1pPr>
              <a:lvl2pPr marL="1088604" algn="l" defTabSz="1088604">
                <a:defRPr sz="4300">
                  <a:solidFill>
                    <a:schemeClr val="tx1"/>
                  </a:solidFill>
                  <a:latin typeface="+mn-lt"/>
                  <a:ea typeface="+mn-ea"/>
                  <a:cs typeface="+mn-cs"/>
                </a:defRPr>
              </a:lvl2pPr>
              <a:lvl3pPr marL="2177208" algn="l" defTabSz="1088604">
                <a:defRPr sz="4300">
                  <a:solidFill>
                    <a:schemeClr val="tx1"/>
                  </a:solidFill>
                  <a:latin typeface="+mn-lt"/>
                  <a:ea typeface="+mn-ea"/>
                  <a:cs typeface="+mn-cs"/>
                </a:defRPr>
              </a:lvl3pPr>
              <a:lvl4pPr marL="3265812" algn="l" defTabSz="1088604">
                <a:defRPr sz="4300">
                  <a:solidFill>
                    <a:schemeClr val="tx1"/>
                  </a:solidFill>
                  <a:latin typeface="+mn-lt"/>
                  <a:ea typeface="+mn-ea"/>
                  <a:cs typeface="+mn-cs"/>
                </a:defRPr>
              </a:lvl4pPr>
              <a:lvl5pPr marL="4354417" algn="l" defTabSz="1088604">
                <a:defRPr sz="4300">
                  <a:solidFill>
                    <a:schemeClr val="tx1"/>
                  </a:solidFill>
                  <a:latin typeface="+mn-lt"/>
                  <a:ea typeface="+mn-ea"/>
                  <a:cs typeface="+mn-cs"/>
                </a:defRPr>
              </a:lvl5pPr>
              <a:lvl6pPr marL="5443021" algn="l" defTabSz="1088604">
                <a:defRPr sz="4300">
                  <a:solidFill>
                    <a:schemeClr val="tx1"/>
                  </a:solidFill>
                  <a:latin typeface="+mn-lt"/>
                  <a:ea typeface="+mn-ea"/>
                  <a:cs typeface="+mn-cs"/>
                </a:defRPr>
              </a:lvl6pPr>
              <a:lvl7pPr marL="6531625" algn="l" defTabSz="1088604">
                <a:defRPr sz="4300">
                  <a:solidFill>
                    <a:schemeClr val="tx1"/>
                  </a:solidFill>
                  <a:latin typeface="+mn-lt"/>
                  <a:ea typeface="+mn-ea"/>
                  <a:cs typeface="+mn-cs"/>
                </a:defRPr>
              </a:lvl7pPr>
              <a:lvl8pPr marL="7620229" algn="l" defTabSz="1088604">
                <a:defRPr sz="4300">
                  <a:solidFill>
                    <a:schemeClr val="tx1"/>
                  </a:solidFill>
                  <a:latin typeface="+mn-lt"/>
                  <a:ea typeface="+mn-ea"/>
                  <a:cs typeface="+mn-cs"/>
                </a:defRPr>
              </a:lvl8pPr>
              <a:lvl9pPr marL="8708833" algn="l" defTabSz="1088604">
                <a:defRPr sz="4300">
                  <a:solidFill>
                    <a:schemeClr val="tx1"/>
                  </a:solidFill>
                  <a:latin typeface="+mn-lt"/>
                  <a:ea typeface="+mn-ea"/>
                  <a:cs typeface="+mn-cs"/>
                </a:defRPr>
              </a:lvl9pPr>
            </a:lstStyle>
            <a:p>
              <a:pPr algn="l">
                <a:defRPr/>
              </a:pPr>
              <a:r>
                <a:rPr lang="en-US" sz="2000">
                  <a:solidFill>
                    <a:srgbClr val="6F2277"/>
                  </a:solidFill>
                  <a:latin typeface="Arial"/>
                  <a:cs typeface="Arial"/>
                </a:rPr>
                <a:t>disclosures</a:t>
              </a:r>
              <a:endParaRPr/>
            </a:p>
          </p:txBody>
        </p:sp>
        <p:sp>
          <p:nvSpPr>
            <p:cNvPr id="39" name="Content Placeholder 2"/>
            <p:cNvSpPr txBox="1"/>
            <p:nvPr/>
          </p:nvSpPr>
          <p:spPr bwMode="auto">
            <a:xfrm>
              <a:off x="38629069" y="22435619"/>
              <a:ext cx="12070885" cy="2639226"/>
            </a:xfrm>
            <a:prstGeom prst="rect">
              <a:avLst/>
            </a:prstGeom>
            <a:grpFill/>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defTabSz="1143057">
                <a:lnSpc>
                  <a:spcPct val="100000"/>
                </a:lnSpc>
                <a:defRPr/>
              </a:pPr>
              <a:r>
                <a:rPr lang="en-US" sz="2000" b="0" dirty="0">
                  <a:latin typeface="Arial"/>
                  <a:cs typeface="Arial"/>
                </a:rPr>
                <a:t>P.C. Cremer: grants and consultant fees from Kiniksa Pharmaceuticals, grants and personal fees from </a:t>
              </a:r>
              <a:r>
                <a:rPr lang="en-US" sz="2000" b="0" dirty="0" err="1">
                  <a:latin typeface="Arial"/>
                  <a:cs typeface="Arial"/>
                </a:rPr>
                <a:t>Sobi</a:t>
              </a:r>
              <a:r>
                <a:rPr lang="en-US" sz="2000" b="0" dirty="0">
                  <a:latin typeface="Arial"/>
                  <a:cs typeface="Arial"/>
                </a:rPr>
                <a:t>; M. S. Garshick: consultant fees from Kiniksa Pharmaceuticals; S.A. Luis: consultant fees from Kiniksa Pharmaceuticals, </a:t>
              </a:r>
              <a:r>
                <a:rPr lang="en-US" sz="2000" b="0" dirty="0" err="1">
                  <a:latin typeface="Arial"/>
                  <a:cs typeface="Arial"/>
                </a:rPr>
                <a:t>Cardiol</a:t>
              </a:r>
              <a:r>
                <a:rPr lang="en-US" sz="2000" b="0" dirty="0">
                  <a:latin typeface="Arial"/>
                  <a:cs typeface="Arial"/>
                </a:rPr>
                <a:t> Therapeutics, and Medtronic; A. Raisinghani: consultant fees from Kiniksa Pharmaceuticals; B. Weber: consultant fees from Kiniksa Pharmaceuticals; </a:t>
              </a:r>
              <a:r>
                <a:rPr lang="en-US" sz="2000" b="0" dirty="0" err="1">
                  <a:latin typeface="Arial"/>
                  <a:cs typeface="Arial"/>
                </a:rPr>
                <a:t>A.Khan</a:t>
              </a:r>
              <a:r>
                <a:rPr lang="en-US" sz="2000" b="0" dirty="0">
                  <a:latin typeface="Arial"/>
                  <a:cs typeface="Arial"/>
                </a:rPr>
                <a:t>, V. Parameswaran, A. Curtis, and J. F. Paolini are shareholders and employees of Kiniksa Pharmaceuticals; A.L. Klein: grants and consultant fees from Kiniksa Pharmaceuticals, </a:t>
              </a:r>
              <a:r>
                <a:rPr lang="en-US" sz="2000" b="0" dirty="0" err="1">
                  <a:latin typeface="Arial"/>
                  <a:cs typeface="Arial"/>
                </a:rPr>
                <a:t>Cardiol</a:t>
              </a:r>
              <a:r>
                <a:rPr lang="en-US" sz="2000" b="0" dirty="0">
                  <a:latin typeface="Arial"/>
                  <a:cs typeface="Arial"/>
                </a:rPr>
                <a:t> Therapeutics, and Pfizer. </a:t>
              </a:r>
              <a:endParaRPr dirty="0"/>
            </a:p>
          </p:txBody>
        </p:sp>
      </p:grpSp>
      <p:grpSp>
        <p:nvGrpSpPr>
          <p:cNvPr id="82" name="Group 81"/>
          <p:cNvGrpSpPr/>
          <p:nvPr/>
        </p:nvGrpSpPr>
        <p:grpSpPr bwMode="auto">
          <a:xfrm>
            <a:off x="37387089" y="21930127"/>
            <a:ext cx="13302540" cy="4863181"/>
            <a:chOff x="38596584" y="23947035"/>
            <a:chExt cx="12778257" cy="4863181"/>
          </a:xfrm>
        </p:grpSpPr>
        <p:sp>
          <p:nvSpPr>
            <p:cNvPr id="40" name="Footer Placeholder 3"/>
            <p:cNvSpPr txBox="1"/>
            <p:nvPr/>
          </p:nvSpPr>
          <p:spPr bwMode="auto">
            <a:xfrm>
              <a:off x="38643714" y="23947035"/>
              <a:ext cx="10930392" cy="896303"/>
            </a:xfrm>
            <a:prstGeom prst="rect">
              <a:avLst/>
            </a:prstGeom>
            <a:grpFill/>
          </p:spPr>
          <p:txBody>
            <a:bodyPr vert="horz" lIns="0" tIns="0" rIns="0" bIns="0" rtlCol="0" anchor="ctr">
              <a:noAutofit/>
            </a:bodyPr>
            <a:lstStyle>
              <a:defPPr>
                <a:defRPr lang="en-US"/>
              </a:defPPr>
              <a:lvl1pPr marL="0" algn="r" defTabSz="1088604">
                <a:defRPr sz="1600" b="1" cap="all" spc="240">
                  <a:solidFill>
                    <a:schemeClr val="accent3"/>
                  </a:solidFill>
                  <a:latin typeface="+mn-lt"/>
                  <a:ea typeface="+mn-ea"/>
                  <a:cs typeface="+mn-cs"/>
                </a:defRPr>
              </a:lvl1pPr>
              <a:lvl2pPr marL="1088604" algn="l" defTabSz="1088604">
                <a:defRPr sz="4300">
                  <a:solidFill>
                    <a:schemeClr val="tx1"/>
                  </a:solidFill>
                  <a:latin typeface="+mn-lt"/>
                  <a:ea typeface="+mn-ea"/>
                  <a:cs typeface="+mn-cs"/>
                </a:defRPr>
              </a:lvl2pPr>
              <a:lvl3pPr marL="2177208" algn="l" defTabSz="1088604">
                <a:defRPr sz="4300">
                  <a:solidFill>
                    <a:schemeClr val="tx1"/>
                  </a:solidFill>
                  <a:latin typeface="+mn-lt"/>
                  <a:ea typeface="+mn-ea"/>
                  <a:cs typeface="+mn-cs"/>
                </a:defRPr>
              </a:lvl3pPr>
              <a:lvl4pPr marL="3265812" algn="l" defTabSz="1088604">
                <a:defRPr sz="4300">
                  <a:solidFill>
                    <a:schemeClr val="tx1"/>
                  </a:solidFill>
                  <a:latin typeface="+mn-lt"/>
                  <a:ea typeface="+mn-ea"/>
                  <a:cs typeface="+mn-cs"/>
                </a:defRPr>
              </a:lvl4pPr>
              <a:lvl5pPr marL="4354417" algn="l" defTabSz="1088604">
                <a:defRPr sz="4300">
                  <a:solidFill>
                    <a:schemeClr val="tx1"/>
                  </a:solidFill>
                  <a:latin typeface="+mn-lt"/>
                  <a:ea typeface="+mn-ea"/>
                  <a:cs typeface="+mn-cs"/>
                </a:defRPr>
              </a:lvl5pPr>
              <a:lvl6pPr marL="5443021" algn="l" defTabSz="1088604">
                <a:defRPr sz="4300">
                  <a:solidFill>
                    <a:schemeClr val="tx1"/>
                  </a:solidFill>
                  <a:latin typeface="+mn-lt"/>
                  <a:ea typeface="+mn-ea"/>
                  <a:cs typeface="+mn-cs"/>
                </a:defRPr>
              </a:lvl6pPr>
              <a:lvl7pPr marL="6531625" algn="l" defTabSz="1088604">
                <a:defRPr sz="4300">
                  <a:solidFill>
                    <a:schemeClr val="tx1"/>
                  </a:solidFill>
                  <a:latin typeface="+mn-lt"/>
                  <a:ea typeface="+mn-ea"/>
                  <a:cs typeface="+mn-cs"/>
                </a:defRPr>
              </a:lvl7pPr>
              <a:lvl8pPr marL="7620229" algn="l" defTabSz="1088604">
                <a:defRPr sz="4300">
                  <a:solidFill>
                    <a:schemeClr val="tx1"/>
                  </a:solidFill>
                  <a:latin typeface="+mn-lt"/>
                  <a:ea typeface="+mn-ea"/>
                  <a:cs typeface="+mn-cs"/>
                </a:defRPr>
              </a:lvl8pPr>
              <a:lvl9pPr marL="8708833" algn="l" defTabSz="1088604">
                <a:defRPr sz="4300">
                  <a:solidFill>
                    <a:schemeClr val="tx1"/>
                  </a:solidFill>
                  <a:latin typeface="+mn-lt"/>
                  <a:ea typeface="+mn-ea"/>
                  <a:cs typeface="+mn-cs"/>
                </a:defRPr>
              </a:lvl9pPr>
            </a:lstStyle>
            <a:p>
              <a:pPr algn="l">
                <a:defRPr/>
              </a:pPr>
              <a:r>
                <a:rPr lang="en-US" sz="2000">
                  <a:solidFill>
                    <a:srgbClr val="6F2277"/>
                  </a:solidFill>
                  <a:latin typeface="Arial"/>
                  <a:cs typeface="Arial"/>
                </a:rPr>
                <a:t>REFERENCES</a:t>
              </a:r>
              <a:r>
                <a:rPr lang="en-US" sz="2000">
                  <a:solidFill>
                    <a:srgbClr val="4695A9"/>
                  </a:solidFill>
                  <a:latin typeface="Arial"/>
                  <a:cs typeface="Arial"/>
                </a:rPr>
                <a:t> </a:t>
              </a:r>
              <a:endParaRPr/>
            </a:p>
          </p:txBody>
        </p:sp>
        <p:sp>
          <p:nvSpPr>
            <p:cNvPr id="41" name="Content Placeholder 2"/>
            <p:cNvSpPr txBox="1"/>
            <p:nvPr/>
          </p:nvSpPr>
          <p:spPr bwMode="auto">
            <a:xfrm>
              <a:off x="38596584" y="24692944"/>
              <a:ext cx="12778257" cy="4117272"/>
            </a:xfrm>
            <a:prstGeom prst="rect">
              <a:avLst/>
            </a:prstGeom>
            <a:grpFill/>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marL="360052" indent="-360052" defTabSz="1143057">
                <a:lnSpc>
                  <a:spcPct val="100000"/>
                </a:lnSpc>
                <a:buClr>
                  <a:srgbClr val="4695A9"/>
                </a:buClr>
                <a:buFont typeface="Arial"/>
                <a:buAutoNum type="arabicPeriod"/>
                <a:defRPr/>
              </a:pPr>
              <a:r>
                <a:rPr lang="en-US" sz="2000" b="0" dirty="0" err="1">
                  <a:latin typeface="Arial"/>
                  <a:cs typeface="Arial"/>
                </a:rPr>
                <a:t>Imazio</a:t>
              </a:r>
              <a:r>
                <a:rPr lang="en-US" sz="2000" b="0" dirty="0">
                  <a:latin typeface="Arial"/>
                  <a:cs typeface="Arial"/>
                </a:rPr>
                <a:t> M, </a:t>
              </a:r>
              <a:r>
                <a:rPr lang="en-US" sz="2000" b="0" dirty="0" err="1">
                  <a:latin typeface="Arial"/>
                  <a:cs typeface="Arial"/>
                </a:rPr>
                <a:t>Lazaros</a:t>
              </a:r>
              <a:r>
                <a:rPr lang="en-US" sz="2000" b="0" dirty="0">
                  <a:latin typeface="Arial"/>
                  <a:cs typeface="Arial"/>
                </a:rPr>
                <a:t> G, </a:t>
              </a:r>
              <a:r>
                <a:rPr lang="en-US" sz="2000" b="0" dirty="0" err="1">
                  <a:latin typeface="Arial"/>
                  <a:cs typeface="Arial"/>
                </a:rPr>
                <a:t>Gattorno</a:t>
              </a:r>
              <a:r>
                <a:rPr lang="en-US" sz="2000" b="0" dirty="0">
                  <a:latin typeface="Arial"/>
                  <a:cs typeface="Arial"/>
                </a:rPr>
                <a:t> M, et al. Anti-interleukin-1 agents for pericarditis: a primer for cardiologists. European Heart Journal 2022;43:2946–2957.</a:t>
              </a:r>
              <a:endParaRPr dirty="0"/>
            </a:p>
            <a:p>
              <a:pPr marL="360052" indent="-360052" defTabSz="1143057">
                <a:lnSpc>
                  <a:spcPct val="100000"/>
                </a:lnSpc>
                <a:buClr>
                  <a:srgbClr val="4695A9"/>
                </a:buClr>
                <a:buFont typeface="Arial"/>
                <a:buAutoNum type="arabicPeriod"/>
                <a:defRPr/>
              </a:pPr>
              <a:r>
                <a:rPr lang="en-US" sz="2000" b="0" dirty="0" err="1">
                  <a:latin typeface="Arial"/>
                  <a:cs typeface="Arial"/>
                </a:rPr>
                <a:t>Chiabrando</a:t>
              </a:r>
              <a:r>
                <a:rPr lang="en-US" sz="2000" b="0" dirty="0">
                  <a:latin typeface="Arial"/>
                  <a:cs typeface="Arial"/>
                </a:rPr>
                <a:t> JG, Bonaventura A, </a:t>
              </a:r>
              <a:r>
                <a:rPr lang="en-US" sz="2000" b="0" dirty="0" err="1">
                  <a:latin typeface="Arial"/>
                  <a:cs typeface="Arial"/>
                </a:rPr>
                <a:t>Vecchie</a:t>
              </a:r>
              <a:r>
                <a:rPr lang="en-US" sz="2000" b="0" dirty="0">
                  <a:latin typeface="Arial"/>
                  <a:cs typeface="Arial"/>
                </a:rPr>
                <a:t> A, et al. Management of Acute and Recurrent Pericarditis. J Am Coll </a:t>
              </a:r>
              <a:r>
                <a:rPr lang="en-US" sz="2000" b="0" dirty="0" err="1">
                  <a:latin typeface="Arial"/>
                  <a:cs typeface="Arial"/>
                </a:rPr>
                <a:t>Cardiol</a:t>
              </a:r>
              <a:r>
                <a:rPr lang="en-US" sz="2000" b="0" dirty="0">
                  <a:latin typeface="Arial"/>
                  <a:cs typeface="Arial"/>
                </a:rPr>
                <a:t> 2020;75:76-92.</a:t>
              </a:r>
              <a:endParaRPr dirty="0"/>
            </a:p>
            <a:p>
              <a:pPr marL="360052" indent="-360052" defTabSz="1143057">
                <a:lnSpc>
                  <a:spcPct val="100000"/>
                </a:lnSpc>
                <a:buClr>
                  <a:srgbClr val="4695A9"/>
                </a:buClr>
                <a:buFont typeface="Arial"/>
                <a:buAutoNum type="arabicPeriod"/>
                <a:defRPr/>
              </a:pPr>
              <a:r>
                <a:rPr lang="en-US" sz="2000" b="0" dirty="0">
                  <a:latin typeface="Arial"/>
                  <a:cs typeface="Arial"/>
                </a:rPr>
                <a:t>Klein AL, </a:t>
              </a:r>
              <a:r>
                <a:rPr lang="en-US" sz="2000" b="0" dirty="0" err="1">
                  <a:latin typeface="Arial"/>
                  <a:cs typeface="Arial"/>
                </a:rPr>
                <a:t>Imazio</a:t>
              </a:r>
              <a:r>
                <a:rPr lang="en-US" sz="2000" b="0" dirty="0">
                  <a:latin typeface="Arial"/>
                  <a:cs typeface="Arial"/>
                </a:rPr>
                <a:t> M, Cremer P, et al. Phase 3 Trial of Interleukin-1 Trap Rilonacept in Recurrent Pericarditis. N Engl J Med 2021;384:31-41.</a:t>
              </a:r>
              <a:endParaRPr dirty="0"/>
            </a:p>
            <a:p>
              <a:pPr marL="360052" indent="-360052" defTabSz="1143057">
                <a:lnSpc>
                  <a:spcPct val="100000"/>
                </a:lnSpc>
                <a:buClr>
                  <a:srgbClr val="4695A9"/>
                </a:buClr>
                <a:buFont typeface="Arial"/>
                <a:buAutoNum type="arabicPeriod"/>
                <a:defRPr/>
              </a:pPr>
              <a:r>
                <a:rPr lang="en-US" sz="2000" b="0" dirty="0">
                  <a:latin typeface="Arial"/>
                  <a:cs typeface="Arial"/>
                </a:rPr>
                <a:t>ARCALYST (rilonacept) [package insert]. London: Kiniksa Pharmaceuticals (UK), Ltd.; 2021.</a:t>
              </a:r>
              <a:endParaRPr dirty="0"/>
            </a:p>
            <a:p>
              <a:pPr indent="342900" defTabSz="1143057">
                <a:lnSpc>
                  <a:spcPct val="100000"/>
                </a:lnSpc>
                <a:buClr>
                  <a:srgbClr val="5A91A5"/>
                </a:buClr>
                <a:defRPr/>
              </a:pPr>
              <a:r>
                <a:rPr lang="en-US" sz="2000" b="0" dirty="0">
                  <a:latin typeface="Arial"/>
                  <a:ea typeface="Calibri"/>
                  <a:cs typeface="Arial"/>
                </a:rPr>
                <a:t>ARCALYST</a:t>
              </a:r>
              <a:r>
                <a:rPr lang="en-US" sz="2000" b="0" baseline="30000" dirty="0">
                  <a:latin typeface="Arial"/>
                  <a:ea typeface="Calibri"/>
                  <a:cs typeface="Arial"/>
                </a:rPr>
                <a:t>®</a:t>
              </a:r>
              <a:r>
                <a:rPr lang="en-US" sz="2000" b="0" dirty="0">
                  <a:latin typeface="Arial"/>
                  <a:ea typeface="Calibri"/>
                  <a:cs typeface="Arial"/>
                </a:rPr>
                <a:t> is a registered trademark of Regeneron Pharmaceuticals, Inc.</a:t>
              </a:r>
              <a:endParaRPr dirty="0"/>
            </a:p>
            <a:p>
              <a:pPr marL="401638" lvl="1" indent="-401638" defTabSz="1143057">
                <a:lnSpc>
                  <a:spcPct val="100000"/>
                </a:lnSpc>
                <a:buClr>
                  <a:srgbClr val="5A91A5"/>
                </a:buClr>
                <a:buAutoNum type="arabicPeriod" startAt="5"/>
                <a:defRPr/>
              </a:pPr>
              <a:r>
                <a:rPr lang="en-US" sz="2000" dirty="0">
                  <a:latin typeface="Arial"/>
                  <a:cs typeface="Arial"/>
                </a:rPr>
                <a:t>Luis SA, Cremer PC, </a:t>
              </a:r>
              <a:r>
                <a:rPr lang="en-US" sz="2000" dirty="0" err="1">
                  <a:latin typeface="Arial"/>
                  <a:cs typeface="Arial"/>
                </a:rPr>
                <a:t>Raisinghani</a:t>
              </a:r>
              <a:r>
                <a:rPr lang="en-US" sz="2000" dirty="0">
                  <a:latin typeface="Arial"/>
                  <a:cs typeface="Arial"/>
                </a:rPr>
                <a:t> A, et al. Rilonacept utilization in a steroid-sparing paradigm for recurrent pericarditis: real-world evidence demonstrating Increased adoption. JACC 2024; Apr, 83 (13_Supplement) 408.</a:t>
              </a:r>
              <a:endParaRPr lang="en-US" sz="2000" b="0" dirty="0">
                <a:latin typeface="Arial"/>
                <a:cs typeface="Arial"/>
              </a:endParaRPr>
            </a:p>
            <a:p>
              <a:pPr marL="401638" lvl="1" indent="-401638" defTabSz="1143057">
                <a:lnSpc>
                  <a:spcPct val="100000"/>
                </a:lnSpc>
                <a:buClr>
                  <a:srgbClr val="5A91A5"/>
                </a:buClr>
                <a:buFont typeface="Arial"/>
                <a:buAutoNum type="arabicPeriod" startAt="5"/>
                <a:defRPr/>
              </a:pPr>
              <a:r>
                <a:rPr lang="en-US" sz="2000" b="0" dirty="0">
                  <a:latin typeface="Arial"/>
                  <a:cs typeface="Arial"/>
                </a:rPr>
                <a:t>Reid A, Klein A, Lin D, et al. RESONANCE Registry: rationale and design of the retrospective and prospective longitudinal, observational registry in pediatric and adult patients with recurrent pericarditis. </a:t>
              </a:r>
              <a:r>
                <a:rPr lang="en-US" sz="2000" b="0" dirty="0" err="1">
                  <a:latin typeface="Arial"/>
                  <a:cs typeface="Arial"/>
                </a:rPr>
                <a:t>Eur</a:t>
              </a:r>
              <a:r>
                <a:rPr lang="en-US" sz="2000" b="0" dirty="0">
                  <a:latin typeface="Arial"/>
                  <a:cs typeface="Arial"/>
                </a:rPr>
                <a:t> Heart J 2021;42: Issue Supplement 1.</a:t>
              </a:r>
              <a:endParaRPr dirty="0"/>
            </a:p>
            <a:p>
              <a:pPr marL="401638" lvl="1" indent="-401638" defTabSz="1143057">
                <a:lnSpc>
                  <a:spcPct val="100000"/>
                </a:lnSpc>
                <a:buClr>
                  <a:srgbClr val="5A91A5"/>
                </a:buClr>
                <a:buFont typeface="Arial"/>
                <a:buAutoNum type="arabicPeriod" startAt="5"/>
                <a:defRPr/>
              </a:pPr>
              <a:r>
                <a:rPr lang="en-US" sz="2000" dirty="0">
                  <a:latin typeface="Arial"/>
                  <a:cs typeface="Arial"/>
                </a:rPr>
                <a:t>Clair J, PC Cremer, SA Luis, et al. Baseline demographics and disease characteristics of patients enrolled in the registry of the natural history of recurrent pericarditis in pediatric and adult patients (RESONANCE). J Am Coll </a:t>
              </a:r>
              <a:r>
                <a:rPr lang="en-US" sz="2000" dirty="0" err="1">
                  <a:latin typeface="Arial"/>
                  <a:cs typeface="Arial"/>
                </a:rPr>
                <a:t>Cardiol</a:t>
              </a:r>
              <a:r>
                <a:rPr lang="en-US" sz="2000" dirty="0">
                  <a:latin typeface="Arial"/>
                  <a:cs typeface="Arial"/>
                </a:rPr>
                <a:t> 2023;81 (8_Supplement):626.</a:t>
              </a:r>
              <a:endParaRPr lang="en-US" sz="2000" b="0" dirty="0">
                <a:latin typeface="Arial"/>
                <a:cs typeface="Arial"/>
              </a:endParaRPr>
            </a:p>
            <a:p>
              <a:pPr marL="360052" indent="-360052" defTabSz="1143057">
                <a:lnSpc>
                  <a:spcPct val="100000"/>
                </a:lnSpc>
                <a:buClr>
                  <a:srgbClr val="5A91A5"/>
                </a:buClr>
                <a:buFont typeface="Arial"/>
                <a:buAutoNum type="arabicPeriod"/>
                <a:defRPr/>
              </a:pPr>
              <a:endParaRPr lang="en-US" sz="2000" b="0" dirty="0">
                <a:solidFill>
                  <a:srgbClr val="412850"/>
                </a:solidFill>
                <a:latin typeface="Arial"/>
                <a:cs typeface="Arial"/>
              </a:endParaRPr>
            </a:p>
          </p:txBody>
        </p:sp>
      </p:grpSp>
      <p:pic>
        <p:nvPicPr>
          <p:cNvPr id="112" name="Picture 111" descr="darkpurple.png"/>
          <p:cNvPicPr/>
          <p:nvPr/>
        </p:nvPicPr>
        <p:blipFill>
          <a:blip r:embed="rId5"/>
          <a:stretch/>
        </p:blipFill>
        <p:spPr bwMode="auto">
          <a:xfrm>
            <a:off x="37387086" y="2634327"/>
            <a:ext cx="13624560" cy="868680"/>
          </a:xfrm>
          <a:prstGeom prst="rect">
            <a:avLst/>
          </a:prstGeom>
        </p:spPr>
      </p:pic>
      <p:sp>
        <p:nvSpPr>
          <p:cNvPr id="113" name="TextBox 112"/>
          <p:cNvSpPr txBox="1"/>
          <p:nvPr/>
        </p:nvSpPr>
        <p:spPr bwMode="auto">
          <a:xfrm>
            <a:off x="37575162" y="2722711"/>
            <a:ext cx="10475581" cy="674031"/>
          </a:xfrm>
          <a:prstGeom prst="rect">
            <a:avLst/>
          </a:prstGeom>
          <a:noFill/>
        </p:spPr>
        <p:txBody>
          <a:bodyPr wrap="square">
            <a:spAutoFit/>
          </a:bodyPr>
          <a:lstStyle/>
          <a:p>
            <a:pPr>
              <a:defRPr/>
            </a:pPr>
            <a:r>
              <a:rPr lang="en-US" sz="3800" b="1">
                <a:solidFill>
                  <a:schemeClr val="bg1"/>
                </a:solidFill>
                <a:latin typeface="Arial"/>
                <a:ea typeface="Arial"/>
                <a:cs typeface="Arial"/>
              </a:rPr>
              <a:t>DISCUSSION</a:t>
            </a:r>
            <a:endParaRPr lang="en-US" sz="3800">
              <a:solidFill>
                <a:schemeClr val="bg1"/>
              </a:solidFill>
              <a:latin typeface="Arial"/>
              <a:cs typeface="Arial"/>
            </a:endParaRPr>
          </a:p>
        </p:txBody>
      </p:sp>
      <p:sp>
        <p:nvSpPr>
          <p:cNvPr id="117" name="Content Placeholder 2"/>
          <p:cNvSpPr txBox="1"/>
          <p:nvPr/>
        </p:nvSpPr>
        <p:spPr bwMode="auto">
          <a:xfrm>
            <a:off x="37435212" y="3744507"/>
            <a:ext cx="13698265" cy="4839693"/>
          </a:xfrm>
          <a:prstGeom prst="rect">
            <a:avLst/>
          </a:prstGeom>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marL="473402" lvl="2" indent="-473402" defTabSz="1143057">
              <a:lnSpc>
                <a:spcPct val="100000"/>
              </a:lnSpc>
              <a:spcBef>
                <a:spcPts val="800"/>
              </a:spcBef>
              <a:spcAft>
                <a:spcPts val="800"/>
              </a:spcAft>
              <a:buClr>
                <a:srgbClr val="4695A9"/>
              </a:buClr>
              <a:defRPr/>
            </a:pPr>
            <a:r>
              <a:rPr lang="en-US" sz="2050">
                <a:latin typeface="Arial"/>
                <a:cs typeface="Arial"/>
              </a:rPr>
              <a:t>As of data-cutoff, patients observed in RESONANCE (median of 3 prior recurrences at enrollment) had accumulated a median RP disease duration of 2.9 years.</a:t>
            </a:r>
            <a:endParaRPr sz="2050"/>
          </a:p>
          <a:p>
            <a:pPr marL="473402" lvl="2" indent="-473402" defTabSz="1143057">
              <a:lnSpc>
                <a:spcPct val="100000"/>
              </a:lnSpc>
              <a:spcBef>
                <a:spcPts val="800"/>
              </a:spcBef>
              <a:spcAft>
                <a:spcPts val="800"/>
              </a:spcAft>
              <a:buClr>
                <a:srgbClr val="4695A9"/>
              </a:buClr>
              <a:defRPr/>
            </a:pPr>
            <a:r>
              <a:rPr lang="en-US" sz="2050">
                <a:latin typeface="Arial"/>
                <a:cs typeface="Arial"/>
              </a:rPr>
              <a:t>For patients intensifying treatment from aspirin/NSAIDs/colchicine</a:t>
            </a:r>
            <a:endParaRPr sz="2050"/>
          </a:p>
          <a:p>
            <a:pPr marL="1011565" lvl="3" indent="-473402" defTabSz="1143057">
              <a:lnSpc>
                <a:spcPct val="100000"/>
              </a:lnSpc>
              <a:spcBef>
                <a:spcPts val="800"/>
              </a:spcBef>
              <a:spcAft>
                <a:spcPts val="800"/>
              </a:spcAft>
              <a:buClr>
                <a:srgbClr val="4695A9"/>
              </a:buClr>
              <a:defRPr/>
            </a:pPr>
            <a:r>
              <a:rPr lang="en-US" sz="2050">
                <a:latin typeface="Arial"/>
                <a:cs typeface="Arial"/>
              </a:rPr>
              <a:t>Prior to rilonacept availability in RP, patients transitioned to corticosteroids substantially more frequently (80%) than to IL-1 pathway inhibition (10%).</a:t>
            </a:r>
            <a:endParaRPr/>
          </a:p>
          <a:p>
            <a:pPr marL="1011565" lvl="3" indent="-473402" defTabSz="1143057">
              <a:lnSpc>
                <a:spcPct val="100000"/>
              </a:lnSpc>
              <a:spcBef>
                <a:spcPts val="800"/>
              </a:spcBef>
              <a:spcAft>
                <a:spcPts val="800"/>
              </a:spcAft>
              <a:buClr>
                <a:srgbClr val="4695A9"/>
              </a:buClr>
              <a:defRPr/>
            </a:pPr>
            <a:r>
              <a:rPr lang="en-US" sz="2050">
                <a:latin typeface="Arial"/>
                <a:cs typeface="Arial"/>
              </a:rPr>
              <a:t>After rilonacept availability in RP, patients transitioned to IL-1 pathway inhibition as a 2</a:t>
            </a:r>
            <a:r>
              <a:rPr lang="en-US" sz="2050" baseline="30000">
                <a:latin typeface="Arial"/>
                <a:cs typeface="Arial"/>
              </a:rPr>
              <a:t>nd</a:t>
            </a:r>
            <a:r>
              <a:rPr lang="en-US" sz="2050">
                <a:latin typeface="Arial"/>
                <a:cs typeface="Arial"/>
              </a:rPr>
              <a:t>-line therapy (driven by rilonacept) more frequently (60%) than to corticosteroids (37%).</a:t>
            </a:r>
            <a:endParaRPr lang="en-US" sz="2050"/>
          </a:p>
          <a:p>
            <a:pPr marL="1011565" lvl="3" indent="-473402" defTabSz="1143057">
              <a:lnSpc>
                <a:spcPct val="100000"/>
              </a:lnSpc>
              <a:buClr>
                <a:srgbClr val="4695A9"/>
              </a:buClr>
              <a:defRPr/>
            </a:pPr>
            <a:r>
              <a:rPr lang="en-US" sz="2050">
                <a:latin typeface="Arial"/>
                <a:cs typeface="Arial"/>
              </a:rPr>
              <a:t>Of those patients who intensified treatment to corticosteroids as 2</a:t>
            </a:r>
            <a:r>
              <a:rPr lang="en-US" sz="2050" baseline="30000">
                <a:latin typeface="Arial"/>
                <a:cs typeface="Arial"/>
              </a:rPr>
              <a:t>nd</a:t>
            </a:r>
            <a:r>
              <a:rPr lang="en-US" sz="2050">
                <a:latin typeface="Arial"/>
                <a:cs typeface="Arial"/>
              </a:rPr>
              <a:t>-line therapy, 49% subsequently transitioned from corticosteroids to IL-1 pathway inhibition as 3</a:t>
            </a:r>
            <a:r>
              <a:rPr lang="en-US" sz="2050" baseline="30000">
                <a:latin typeface="Arial"/>
                <a:cs typeface="Arial"/>
              </a:rPr>
              <a:t>rd</a:t>
            </a:r>
            <a:r>
              <a:rPr lang="en-US" sz="2050">
                <a:latin typeface="Arial"/>
                <a:cs typeface="Arial"/>
              </a:rPr>
              <a:t>-line use.</a:t>
            </a:r>
            <a:endParaRPr lang="en-US" sz="2050">
              <a:highlight>
                <a:srgbClr val="FFFF00"/>
              </a:highlight>
              <a:latin typeface="Arial"/>
              <a:cs typeface="Arial"/>
            </a:endParaRPr>
          </a:p>
          <a:p>
            <a:pPr marL="473402" lvl="2" indent="-473402" defTabSz="1143057">
              <a:lnSpc>
                <a:spcPct val="100000"/>
              </a:lnSpc>
              <a:buClr>
                <a:srgbClr val="4695A9"/>
              </a:buClr>
              <a:defRPr/>
            </a:pPr>
            <a:endParaRPr lang="en-US" sz="2050">
              <a:highlight>
                <a:srgbClr val="FFFF00"/>
              </a:highlight>
              <a:latin typeface="Arial"/>
              <a:cs typeface="Arial"/>
            </a:endParaRPr>
          </a:p>
          <a:p>
            <a:pPr marL="473402" lvl="2" indent="-473402" defTabSz="1143057">
              <a:lnSpc>
                <a:spcPct val="100000"/>
              </a:lnSpc>
              <a:buClr>
                <a:srgbClr val="4695A9"/>
              </a:buClr>
              <a:defRPr/>
            </a:pPr>
            <a:r>
              <a:rPr lang="en-US" sz="2050">
                <a:latin typeface="Arial"/>
                <a:cs typeface="Arial"/>
              </a:rPr>
              <a:t>In the period since rilonacept availability in RP, there has been growing adoption of a steroid-sparing paradigm, with  2</a:t>
            </a:r>
            <a:r>
              <a:rPr lang="en-US" sz="2050" baseline="30000">
                <a:latin typeface="Arial"/>
                <a:cs typeface="Arial"/>
              </a:rPr>
              <a:t>nd</a:t>
            </a:r>
            <a:r>
              <a:rPr lang="en-US" sz="2050">
                <a:latin typeface="Arial"/>
                <a:cs typeface="Arial"/>
              </a:rPr>
              <a:t>-line use of IL-1 pathway inhibition increasing relative to 3</a:t>
            </a:r>
            <a:r>
              <a:rPr lang="en-US" sz="2050" baseline="30000">
                <a:latin typeface="Arial"/>
                <a:cs typeface="Arial"/>
              </a:rPr>
              <a:t>rd</a:t>
            </a:r>
            <a:r>
              <a:rPr lang="en-US" sz="2050">
                <a:latin typeface="Arial"/>
                <a:cs typeface="Arial"/>
              </a:rPr>
              <a:t>-line use.</a:t>
            </a:r>
            <a:endParaRPr lang="en-US" sz="2000">
              <a:latin typeface="Arial"/>
              <a:cs typeface="Arial"/>
            </a:endParaRPr>
          </a:p>
          <a:p>
            <a:pPr lvl="2" defTabSz="1143057">
              <a:lnSpc>
                <a:spcPct val="100000"/>
              </a:lnSpc>
              <a:spcBef>
                <a:spcPts val="800"/>
              </a:spcBef>
              <a:spcAft>
                <a:spcPts val="800"/>
              </a:spcAft>
              <a:buClr>
                <a:srgbClr val="4695A9"/>
              </a:buClr>
              <a:defRPr/>
            </a:pPr>
            <a:endParaRPr lang="en-US" sz="2000">
              <a:latin typeface="Arial"/>
              <a:cs typeface="Arial"/>
            </a:endParaRPr>
          </a:p>
          <a:p>
            <a:pPr lvl="2" defTabSz="1143057">
              <a:lnSpc>
                <a:spcPct val="100000"/>
              </a:lnSpc>
              <a:spcBef>
                <a:spcPts val="800"/>
              </a:spcBef>
              <a:spcAft>
                <a:spcPts val="800"/>
              </a:spcAft>
              <a:buClr>
                <a:srgbClr val="4695A9"/>
              </a:buClr>
              <a:defRPr/>
            </a:pPr>
            <a:endParaRPr lang="en-US" sz="2000">
              <a:latin typeface="Arial"/>
              <a:cs typeface="Arial"/>
            </a:endParaRPr>
          </a:p>
          <a:p>
            <a:pPr marL="1173163" lvl="4" indent="0" defTabSz="1143057">
              <a:lnSpc>
                <a:spcPct val="150000"/>
              </a:lnSpc>
              <a:spcBef>
                <a:spcPts val="800"/>
              </a:spcBef>
              <a:spcAft>
                <a:spcPts val="800"/>
              </a:spcAft>
              <a:buClr>
                <a:srgbClr val="5A91A5"/>
              </a:buClr>
              <a:buNone/>
              <a:defRPr/>
            </a:pPr>
            <a:endParaRPr lang="en-US" sz="2000">
              <a:latin typeface="Arial"/>
              <a:cs typeface="Arial"/>
            </a:endParaRPr>
          </a:p>
          <a:p>
            <a:pPr marL="0" lvl="2" indent="0" defTabSz="1143057">
              <a:lnSpc>
                <a:spcPct val="150000"/>
              </a:lnSpc>
              <a:spcBef>
                <a:spcPts val="800"/>
              </a:spcBef>
              <a:spcAft>
                <a:spcPts val="800"/>
              </a:spcAft>
              <a:buClr>
                <a:srgbClr val="5A91A5"/>
              </a:buClr>
              <a:buNone/>
              <a:defRPr/>
            </a:pPr>
            <a:endParaRPr lang="en-US" sz="2000">
              <a:solidFill>
                <a:srgbClr val="412850"/>
              </a:solidFill>
              <a:latin typeface="Arial"/>
              <a:cs typeface="Arial"/>
            </a:endParaRPr>
          </a:p>
        </p:txBody>
      </p:sp>
      <p:sp>
        <p:nvSpPr>
          <p:cNvPr id="6" name="TextBox 5"/>
          <p:cNvSpPr txBox="1"/>
          <p:nvPr/>
        </p:nvSpPr>
        <p:spPr bwMode="auto">
          <a:xfrm>
            <a:off x="37981368" y="12466122"/>
            <a:ext cx="184731" cy="369332"/>
          </a:xfrm>
          <a:prstGeom prst="rect">
            <a:avLst/>
          </a:prstGeom>
          <a:noFill/>
        </p:spPr>
        <p:txBody>
          <a:bodyPr wrap="none" rtlCol="0">
            <a:spAutoFit/>
          </a:bodyPr>
          <a:lstStyle/>
          <a:p>
            <a:pPr>
              <a:defRPr/>
            </a:pPr>
            <a:endParaRPr lang="en-US">
              <a:latin typeface="Arial"/>
            </a:endParaRPr>
          </a:p>
        </p:txBody>
      </p:sp>
      <p:sp>
        <p:nvSpPr>
          <p:cNvPr id="24" name="TextBox 23"/>
          <p:cNvSpPr txBox="1"/>
          <p:nvPr/>
        </p:nvSpPr>
        <p:spPr bwMode="auto">
          <a:xfrm>
            <a:off x="-6332417" y="17602327"/>
            <a:ext cx="29278866" cy="523220"/>
          </a:xfrm>
          <a:prstGeom prst="rect">
            <a:avLst/>
          </a:prstGeom>
          <a:noFill/>
        </p:spPr>
        <p:txBody>
          <a:bodyPr wrap="square" rtlCol="0">
            <a:spAutoFit/>
          </a:bodyPr>
          <a:lstStyle/>
          <a:p>
            <a:pPr algn="ctr">
              <a:defRPr/>
            </a:pPr>
            <a:r>
              <a:rPr lang="en-US" sz="2800" b="1">
                <a:solidFill>
                  <a:srgbClr val="4695A9"/>
                </a:solidFill>
                <a:latin typeface="Arial"/>
                <a:cs typeface="Arial"/>
              </a:rPr>
              <a:t>FIGURE 1. RESONANCE PATIENT REGISTRY STUDY DESIGN</a:t>
            </a:r>
            <a:r>
              <a:rPr lang="en-US" sz="2800" b="1" baseline="30000">
                <a:solidFill>
                  <a:srgbClr val="4695A9"/>
                </a:solidFill>
                <a:latin typeface="Arial"/>
                <a:cs typeface="Arial"/>
              </a:rPr>
              <a:t>6,7</a:t>
            </a:r>
            <a:r>
              <a:rPr lang="en-US" sz="2800" b="1">
                <a:solidFill>
                  <a:srgbClr val="4695A9"/>
                </a:solidFill>
                <a:latin typeface="Arial"/>
                <a:cs typeface="Arial"/>
              </a:rPr>
              <a:t> </a:t>
            </a:r>
            <a:endParaRPr>
              <a:solidFill>
                <a:srgbClr val="4695A9"/>
              </a:solidFill>
            </a:endParaRPr>
          </a:p>
        </p:txBody>
      </p:sp>
      <p:sp>
        <p:nvSpPr>
          <p:cNvPr id="72" name="Footer Placeholder 3"/>
          <p:cNvSpPr txBox="1"/>
          <p:nvPr/>
        </p:nvSpPr>
        <p:spPr bwMode="auto">
          <a:xfrm>
            <a:off x="37481941" y="8581897"/>
            <a:ext cx="11454393" cy="77214"/>
          </a:xfrm>
          <a:prstGeom prst="rect">
            <a:avLst/>
          </a:prstGeom>
        </p:spPr>
        <p:txBody>
          <a:bodyPr vert="horz" lIns="0" tIns="0" rIns="0" bIns="0" rtlCol="0" anchor="ctr">
            <a:noAutofit/>
          </a:bodyPr>
          <a:lstStyle>
            <a:defPPr>
              <a:defRPr lang="en-US"/>
            </a:defPPr>
            <a:lvl1pPr marL="0" algn="r" defTabSz="1088604">
              <a:defRPr sz="1600" b="1" cap="all" spc="240">
                <a:solidFill>
                  <a:schemeClr val="accent3"/>
                </a:solidFill>
                <a:latin typeface="+mn-lt"/>
                <a:ea typeface="+mn-ea"/>
                <a:cs typeface="+mn-cs"/>
              </a:defRPr>
            </a:lvl1pPr>
            <a:lvl2pPr marL="1088604" algn="l" defTabSz="1088604">
              <a:defRPr sz="4300">
                <a:solidFill>
                  <a:schemeClr val="tx1"/>
                </a:solidFill>
                <a:latin typeface="+mn-lt"/>
                <a:ea typeface="+mn-ea"/>
                <a:cs typeface="+mn-cs"/>
              </a:defRPr>
            </a:lvl2pPr>
            <a:lvl3pPr marL="2177208" algn="l" defTabSz="1088604">
              <a:defRPr sz="4300">
                <a:solidFill>
                  <a:schemeClr val="tx1"/>
                </a:solidFill>
                <a:latin typeface="+mn-lt"/>
                <a:ea typeface="+mn-ea"/>
                <a:cs typeface="+mn-cs"/>
              </a:defRPr>
            </a:lvl3pPr>
            <a:lvl4pPr marL="3265812" algn="l" defTabSz="1088604">
              <a:defRPr sz="4300">
                <a:solidFill>
                  <a:schemeClr val="tx1"/>
                </a:solidFill>
                <a:latin typeface="+mn-lt"/>
                <a:ea typeface="+mn-ea"/>
                <a:cs typeface="+mn-cs"/>
              </a:defRPr>
            </a:lvl4pPr>
            <a:lvl5pPr marL="4354417" algn="l" defTabSz="1088604">
              <a:defRPr sz="4300">
                <a:solidFill>
                  <a:schemeClr val="tx1"/>
                </a:solidFill>
                <a:latin typeface="+mn-lt"/>
                <a:ea typeface="+mn-ea"/>
                <a:cs typeface="+mn-cs"/>
              </a:defRPr>
            </a:lvl5pPr>
            <a:lvl6pPr marL="5443021" algn="l" defTabSz="1088604">
              <a:defRPr sz="4300">
                <a:solidFill>
                  <a:schemeClr val="tx1"/>
                </a:solidFill>
                <a:latin typeface="+mn-lt"/>
                <a:ea typeface="+mn-ea"/>
                <a:cs typeface="+mn-cs"/>
              </a:defRPr>
            </a:lvl6pPr>
            <a:lvl7pPr marL="6531625" algn="l" defTabSz="1088604">
              <a:defRPr sz="4300">
                <a:solidFill>
                  <a:schemeClr val="tx1"/>
                </a:solidFill>
                <a:latin typeface="+mn-lt"/>
                <a:ea typeface="+mn-ea"/>
                <a:cs typeface="+mn-cs"/>
              </a:defRPr>
            </a:lvl7pPr>
            <a:lvl8pPr marL="7620229" algn="l" defTabSz="1088604">
              <a:defRPr sz="4300">
                <a:solidFill>
                  <a:schemeClr val="tx1"/>
                </a:solidFill>
                <a:latin typeface="+mn-lt"/>
                <a:ea typeface="+mn-ea"/>
                <a:cs typeface="+mn-cs"/>
              </a:defRPr>
            </a:lvl8pPr>
            <a:lvl9pPr marL="8708833" algn="l" defTabSz="1088604">
              <a:defRPr sz="4300">
                <a:solidFill>
                  <a:schemeClr val="tx1"/>
                </a:solidFill>
                <a:latin typeface="+mn-lt"/>
                <a:ea typeface="+mn-ea"/>
                <a:cs typeface="+mn-cs"/>
              </a:defRPr>
            </a:lvl9pPr>
          </a:lstStyle>
          <a:p>
            <a:pPr algn="l">
              <a:defRPr/>
            </a:pPr>
            <a:r>
              <a:rPr lang="en-US" sz="2400">
                <a:solidFill>
                  <a:srgbClr val="6F2277"/>
                </a:solidFill>
                <a:latin typeface="Arial"/>
                <a:cs typeface="Arial"/>
              </a:rPr>
              <a:t>	</a:t>
            </a:r>
            <a:endParaRPr/>
          </a:p>
          <a:p>
            <a:pPr algn="l">
              <a:defRPr/>
            </a:pPr>
            <a:r>
              <a:rPr lang="en-US" sz="2400">
                <a:solidFill>
                  <a:srgbClr val="6F2277"/>
                </a:solidFill>
                <a:latin typeface="Arial"/>
                <a:cs typeface="Arial"/>
              </a:rPr>
              <a:t>	</a:t>
            </a:r>
            <a:endParaRPr/>
          </a:p>
          <a:p>
            <a:pPr algn="l">
              <a:defRPr/>
            </a:pPr>
            <a:r>
              <a:rPr lang="en-US" sz="2400">
                <a:solidFill>
                  <a:srgbClr val="6F2277"/>
                </a:solidFill>
                <a:latin typeface="Arial"/>
                <a:cs typeface="Arial"/>
              </a:rPr>
              <a:t>LIMITATIONS</a:t>
            </a:r>
            <a:endParaRPr/>
          </a:p>
        </p:txBody>
      </p:sp>
      <p:sp>
        <p:nvSpPr>
          <p:cNvPr id="86" name="TextBox 85"/>
          <p:cNvSpPr txBox="1"/>
          <p:nvPr/>
        </p:nvSpPr>
        <p:spPr bwMode="auto">
          <a:xfrm>
            <a:off x="288134" y="12004777"/>
            <a:ext cx="15179040" cy="1715854"/>
          </a:xfrm>
          <a:prstGeom prst="rect">
            <a:avLst/>
          </a:prstGeom>
          <a:noFill/>
        </p:spPr>
        <p:txBody>
          <a:bodyPr wrap="square" rtlCol="0">
            <a:spAutoFit/>
          </a:bodyPr>
          <a:lstStyle/>
          <a:p>
            <a:pPr>
              <a:defRPr/>
            </a:pPr>
            <a:r>
              <a:rPr lang="en-US" sz="2400" b="1" dirty="0">
                <a:solidFill>
                  <a:srgbClr val="6F2277"/>
                </a:solidFill>
                <a:latin typeface="Arial"/>
              </a:rPr>
              <a:t>Data Collection</a:t>
            </a:r>
            <a:endParaRPr dirty="0"/>
          </a:p>
          <a:p>
            <a:pPr marL="457200" indent="-457200">
              <a:spcBef>
                <a:spcPts val="800"/>
              </a:spcBef>
              <a:spcAft>
                <a:spcPts val="800"/>
              </a:spcAft>
              <a:buClr>
                <a:srgbClr val="4695A9"/>
              </a:buClr>
              <a:buFont typeface="Arial"/>
              <a:buChar char="•"/>
              <a:defRPr/>
            </a:pPr>
            <a:r>
              <a:rPr lang="en-US" sz="2050" dirty="0">
                <a:solidFill>
                  <a:srgbClr val="211D1E"/>
                </a:solidFill>
                <a:latin typeface="Arial"/>
              </a:rPr>
              <a:t>Retrospective data (up to 1 year prior to enrollment) were combined with prospective data into a single seamless </a:t>
            </a:r>
            <a:r>
              <a:rPr lang="en-US" sz="2050" dirty="0" err="1">
                <a:solidFill>
                  <a:srgbClr val="211D1E"/>
                </a:solidFill>
                <a:latin typeface="Arial"/>
              </a:rPr>
              <a:t>ambispective</a:t>
            </a:r>
            <a:r>
              <a:rPr lang="en-US" sz="2050" dirty="0">
                <a:solidFill>
                  <a:srgbClr val="211D1E"/>
                </a:solidFill>
                <a:latin typeface="Arial"/>
              </a:rPr>
              <a:t> observation period (</a:t>
            </a:r>
            <a:r>
              <a:rPr lang="en-US" sz="2050" b="1" dirty="0">
                <a:solidFill>
                  <a:srgbClr val="211D1E"/>
                </a:solidFill>
                <a:latin typeface="Arial"/>
              </a:rPr>
              <a:t>Fig 1</a:t>
            </a:r>
            <a:r>
              <a:rPr lang="en-US" sz="2050" dirty="0">
                <a:solidFill>
                  <a:srgbClr val="211D1E"/>
                </a:solidFill>
                <a:latin typeface="Arial"/>
              </a:rPr>
              <a:t>). </a:t>
            </a:r>
            <a:endParaRPr sz="2050" dirty="0"/>
          </a:p>
          <a:p>
            <a:pPr marL="457200" indent="-457200">
              <a:spcBef>
                <a:spcPts val="800"/>
              </a:spcBef>
              <a:spcAft>
                <a:spcPts val="800"/>
              </a:spcAft>
              <a:buClr>
                <a:srgbClr val="4695A9"/>
              </a:buClr>
              <a:buFont typeface="Arial"/>
              <a:buChar char="•"/>
              <a:defRPr/>
            </a:pPr>
            <a:r>
              <a:rPr lang="en-US" sz="2050" dirty="0">
                <a:solidFill>
                  <a:srgbClr val="211D1E"/>
                </a:solidFill>
                <a:latin typeface="Arial"/>
              </a:rPr>
              <a:t>Observation Period: Data were collected from study start (March 2021) until the data cutoff date (DCO) (July 1, 2024). </a:t>
            </a:r>
            <a:endParaRPr sz="2050" dirty="0"/>
          </a:p>
        </p:txBody>
      </p:sp>
      <p:sp>
        <p:nvSpPr>
          <p:cNvPr id="90" name="TextBox 89"/>
          <p:cNvSpPr txBox="1"/>
          <p:nvPr/>
        </p:nvSpPr>
        <p:spPr bwMode="auto">
          <a:xfrm>
            <a:off x="25010025" y="4616948"/>
            <a:ext cx="11829121" cy="523220"/>
          </a:xfrm>
          <a:prstGeom prst="rect">
            <a:avLst/>
          </a:prstGeom>
          <a:noFill/>
        </p:spPr>
        <p:txBody>
          <a:bodyPr wrap="square" rtlCol="0">
            <a:spAutoFit/>
          </a:bodyPr>
          <a:lstStyle/>
          <a:p>
            <a:pPr>
              <a:defRPr/>
            </a:pPr>
            <a:r>
              <a:rPr lang="en-US" sz="2800" b="1">
                <a:solidFill>
                  <a:srgbClr val="4695A9"/>
                </a:solidFill>
                <a:latin typeface="Arial"/>
                <a:cs typeface="Arial"/>
              </a:rPr>
              <a:t>TABLE 1. SELECT PATIENT AND DISEASE CHARACTERISTICS</a:t>
            </a:r>
            <a:endParaRPr/>
          </a:p>
        </p:txBody>
      </p:sp>
      <p:graphicFrame>
        <p:nvGraphicFramePr>
          <p:cNvPr id="5" name="Table 4"/>
          <p:cNvGraphicFramePr>
            <a:graphicFrameLocks noGrp="1"/>
          </p:cNvGraphicFramePr>
          <p:nvPr>
            <p:extLst>
              <p:ext uri="{D42A27DB-BD31-4B8C-83A1-F6EECF244321}">
                <p14:modId xmlns:p14="http://schemas.microsoft.com/office/powerpoint/2010/main" val="3996943611"/>
              </p:ext>
            </p:extLst>
          </p:nvPr>
        </p:nvGraphicFramePr>
        <p:xfrm>
          <a:off x="25354656" y="5295599"/>
          <a:ext cx="11072725" cy="4208700"/>
        </p:xfrm>
        <a:graphic>
          <a:graphicData uri="http://schemas.openxmlformats.org/drawingml/2006/table">
            <a:tbl>
              <a:tblPr firstRow="1" firstCol="1" bandRow="1">
                <a:tableStyleId>{FABFCF23-3B69-468F-B69F-88F6DE6A72F2}</a:tableStyleId>
              </a:tblPr>
              <a:tblGrid>
                <a:gridCol w="6475663">
                  <a:extLst>
                    <a:ext uri="{9D8B030D-6E8A-4147-A177-3AD203B41FA5}">
                      <a16:colId xmlns:a16="http://schemas.microsoft.com/office/drawing/2014/main" val="20000"/>
                    </a:ext>
                  </a:extLst>
                </a:gridCol>
                <a:gridCol w="4597062">
                  <a:extLst>
                    <a:ext uri="{9D8B030D-6E8A-4147-A177-3AD203B41FA5}">
                      <a16:colId xmlns:a16="http://schemas.microsoft.com/office/drawing/2014/main" val="20001"/>
                    </a:ext>
                  </a:extLst>
                </a:gridCol>
              </a:tblGrid>
              <a:tr h="350725">
                <a:tc>
                  <a:txBody>
                    <a:bodyPr/>
                    <a:lstStyle/>
                    <a:p>
                      <a:pPr marL="0" marR="0">
                        <a:spcBef>
                          <a:spcPts val="0"/>
                        </a:spcBef>
                        <a:spcAft>
                          <a:spcPts val="0"/>
                        </a:spcAft>
                        <a:defRPr/>
                      </a:pPr>
                      <a:endParaRPr lang="en-US" sz="2050">
                        <a:latin typeface="Arial"/>
                        <a:ea typeface="Calibri"/>
                        <a:cs typeface="Arial"/>
                      </a:endParaRPr>
                    </a:p>
                  </a:txBody>
                  <a:tcPr marL="68580" marR="68580" marT="0" marB="0" anchor="ctr">
                    <a:solidFill>
                      <a:srgbClr val="4695A9"/>
                    </a:solidFill>
                  </a:tcPr>
                </a:tc>
                <a:tc>
                  <a:txBody>
                    <a:bodyPr/>
                    <a:lstStyle/>
                    <a:p>
                      <a:pPr marL="0" marR="0" algn="ctr">
                        <a:spcBef>
                          <a:spcPts val="0"/>
                        </a:spcBef>
                        <a:spcAft>
                          <a:spcPts val="0"/>
                        </a:spcAft>
                        <a:defRPr/>
                      </a:pPr>
                      <a:r>
                        <a:rPr lang="en-US" sz="2050" b="1">
                          <a:latin typeface="Arial"/>
                          <a:cs typeface="Arial"/>
                        </a:rPr>
                        <a:t>All Patients (N=365) </a:t>
                      </a:r>
                      <a:endParaRPr lang="en-US" sz="2050">
                        <a:latin typeface="Arial"/>
                        <a:ea typeface="Calibri"/>
                        <a:cs typeface="Arial"/>
                      </a:endParaRPr>
                    </a:p>
                  </a:txBody>
                  <a:tcPr marL="68580" marR="68580" marT="0" marB="0" anchor="ctr">
                    <a:solidFill>
                      <a:srgbClr val="4695A9"/>
                    </a:solidFill>
                  </a:tcPr>
                </a:tc>
                <a:extLst>
                  <a:ext uri="{0D108BD9-81ED-4DB2-BD59-A6C34878D82A}">
                    <a16:rowId xmlns:a16="http://schemas.microsoft.com/office/drawing/2014/main" val="10000"/>
                  </a:ext>
                </a:extLst>
              </a:tr>
              <a:tr h="350725">
                <a:tc>
                  <a:txBody>
                    <a:bodyPr/>
                    <a:lstStyle/>
                    <a:p>
                      <a:pPr marL="0" marR="0">
                        <a:spcBef>
                          <a:spcPts val="0"/>
                        </a:spcBef>
                        <a:spcAft>
                          <a:spcPts val="0"/>
                        </a:spcAft>
                        <a:defRPr/>
                      </a:pPr>
                      <a:r>
                        <a:rPr lang="en-US" sz="2050" b="1">
                          <a:latin typeface="Arial"/>
                          <a:cs typeface="Arial"/>
                        </a:rPr>
                        <a:t>Age*, years; </a:t>
                      </a:r>
                      <a:r>
                        <a:rPr lang="en-US" sz="2050" b="0">
                          <a:latin typeface="Arial"/>
                          <a:cs typeface="Arial"/>
                        </a:rPr>
                        <a:t>mean ± SD</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51 ± 16.1</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1"/>
                  </a:ext>
                </a:extLst>
              </a:tr>
              <a:tr h="350725">
                <a:tc>
                  <a:txBody>
                    <a:bodyPr/>
                    <a:lstStyle/>
                    <a:p>
                      <a:pPr marL="0" marR="0">
                        <a:spcBef>
                          <a:spcPts val="0"/>
                        </a:spcBef>
                        <a:spcAft>
                          <a:spcPts val="0"/>
                        </a:spcAft>
                        <a:defRPr/>
                      </a:pPr>
                      <a:r>
                        <a:rPr lang="en-US" sz="2050" b="1">
                          <a:latin typeface="Arial"/>
                          <a:cs typeface="Arial"/>
                        </a:rPr>
                        <a:t>Female</a:t>
                      </a:r>
                      <a:r>
                        <a:rPr lang="en-US" sz="2050" b="0">
                          <a:latin typeface="Arial"/>
                          <a:cs typeface="Arial"/>
                        </a:rPr>
                        <a:t>, %</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59.9%</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2"/>
                  </a:ext>
                </a:extLst>
              </a:tr>
              <a:tr h="350725">
                <a:tc>
                  <a:txBody>
                    <a:bodyPr/>
                    <a:lstStyle/>
                    <a:p>
                      <a:pPr marL="0" marR="0">
                        <a:spcBef>
                          <a:spcPts val="0"/>
                        </a:spcBef>
                        <a:spcAft>
                          <a:spcPts val="0"/>
                        </a:spcAft>
                        <a:defRPr/>
                      </a:pPr>
                      <a:r>
                        <a:rPr lang="en-US" sz="2050" b="1">
                          <a:latin typeface="Arial"/>
                          <a:cs typeface="Arial"/>
                        </a:rPr>
                        <a:t>White</a:t>
                      </a:r>
                      <a:r>
                        <a:rPr lang="en-US" sz="2050" b="0">
                          <a:latin typeface="Arial"/>
                          <a:cs typeface="Arial"/>
                        </a:rPr>
                        <a:t>, %</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82.4%</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3"/>
                  </a:ext>
                </a:extLst>
              </a:tr>
              <a:tr h="350725">
                <a:tc>
                  <a:txBody>
                    <a:bodyPr/>
                    <a:lstStyle/>
                    <a:p>
                      <a:pPr marL="0" marR="0">
                        <a:spcBef>
                          <a:spcPts val="0"/>
                        </a:spcBef>
                        <a:spcAft>
                          <a:spcPts val="0"/>
                        </a:spcAft>
                        <a:defRPr/>
                      </a:pPr>
                      <a:r>
                        <a:rPr lang="en-US" sz="2050" b="1">
                          <a:latin typeface="Arial"/>
                          <a:cs typeface="Arial"/>
                        </a:rPr>
                        <a:t>Etiology</a:t>
                      </a:r>
                      <a:r>
                        <a:rPr lang="en-US" sz="2050" b="0">
                          <a:latin typeface="Arial"/>
                          <a:cs typeface="Arial"/>
                        </a:rPr>
                        <a:t>, %</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4"/>
                  </a:ext>
                </a:extLst>
              </a:tr>
              <a:tr h="350725">
                <a:tc>
                  <a:txBody>
                    <a:bodyPr/>
                    <a:lstStyle/>
                    <a:p>
                      <a:pPr marL="457200" marR="0">
                        <a:spcBef>
                          <a:spcPts val="0"/>
                        </a:spcBef>
                        <a:spcAft>
                          <a:spcPts val="0"/>
                        </a:spcAft>
                        <a:defRPr/>
                      </a:pPr>
                      <a:r>
                        <a:rPr lang="en-US" sz="2050" b="0">
                          <a:latin typeface="Arial"/>
                          <a:cs typeface="Arial"/>
                        </a:rPr>
                        <a:t>Idiopathic / viral pericarditis</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68.5%</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5"/>
                  </a:ext>
                </a:extLst>
              </a:tr>
              <a:tr h="350725">
                <a:tc>
                  <a:txBody>
                    <a:bodyPr/>
                    <a:lstStyle/>
                    <a:p>
                      <a:pPr marL="457200" marR="0">
                        <a:spcBef>
                          <a:spcPts val="0"/>
                        </a:spcBef>
                        <a:spcAft>
                          <a:spcPts val="0"/>
                        </a:spcAft>
                        <a:defRPr/>
                      </a:pPr>
                      <a:r>
                        <a:rPr lang="en-US" sz="2050" b="0">
                          <a:latin typeface="Arial"/>
                          <a:cs typeface="Arial"/>
                        </a:rPr>
                        <a:t>Post-cardiac injury / post-procedural</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8.2%</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6"/>
                  </a:ext>
                </a:extLst>
              </a:tr>
              <a:tr h="350725">
                <a:tc>
                  <a:txBody>
                    <a:bodyPr/>
                    <a:lstStyle/>
                    <a:p>
                      <a:pPr marL="457200" marR="0">
                        <a:spcBef>
                          <a:spcPts val="0"/>
                        </a:spcBef>
                        <a:spcAft>
                          <a:spcPts val="0"/>
                        </a:spcAft>
                        <a:defRPr/>
                      </a:pPr>
                      <a:r>
                        <a:rPr lang="en-US" sz="2050" b="0">
                          <a:latin typeface="Arial"/>
                          <a:cs typeface="Arial"/>
                        </a:rPr>
                        <a:t>Other causes</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9.6%</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7"/>
                  </a:ext>
                </a:extLst>
              </a:tr>
              <a:tr h="350725">
                <a:tc>
                  <a:txBody>
                    <a:bodyPr/>
                    <a:lstStyle/>
                    <a:p>
                      <a:pPr marL="457200" marR="0">
                        <a:spcBef>
                          <a:spcPts val="0"/>
                        </a:spcBef>
                        <a:spcAft>
                          <a:spcPts val="0"/>
                        </a:spcAft>
                        <a:defRPr/>
                      </a:pPr>
                      <a:r>
                        <a:rPr lang="en-US" sz="2050" b="0">
                          <a:latin typeface="Arial"/>
                          <a:cs typeface="Arial"/>
                        </a:rPr>
                        <a:t>Not reported / unknown / missing</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13.7%</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8"/>
                  </a:ext>
                </a:extLst>
              </a:tr>
              <a:tr h="350725">
                <a:tc>
                  <a:txBody>
                    <a:bodyPr/>
                    <a:lstStyle/>
                    <a:p>
                      <a:pPr marL="0" marR="0">
                        <a:spcBef>
                          <a:spcPts val="0"/>
                        </a:spcBef>
                        <a:spcAft>
                          <a:spcPts val="0"/>
                        </a:spcAft>
                        <a:defRPr/>
                      </a:pPr>
                      <a:r>
                        <a:rPr lang="en-US" sz="2050" b="1">
                          <a:latin typeface="Arial"/>
                          <a:cs typeface="Arial"/>
                        </a:rPr>
                        <a:t>RP disease duration*, </a:t>
                      </a:r>
                      <a:r>
                        <a:rPr lang="en-US" sz="2050" b="0">
                          <a:latin typeface="Arial"/>
                          <a:cs typeface="Arial"/>
                        </a:rPr>
                        <a:t>years; median [Q1, Q3]</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2.9 [1.9, 5.1]</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09"/>
                  </a:ext>
                </a:extLst>
              </a:tr>
              <a:tr h="350725">
                <a:tc>
                  <a:txBody>
                    <a:bodyPr/>
                    <a:lstStyle/>
                    <a:p>
                      <a:pPr marL="0" marR="0">
                        <a:spcBef>
                          <a:spcPts val="0"/>
                        </a:spcBef>
                        <a:spcAft>
                          <a:spcPts val="0"/>
                        </a:spcAft>
                        <a:defRPr/>
                      </a:pPr>
                      <a:r>
                        <a:rPr lang="en-US" sz="2050" b="1">
                          <a:latin typeface="Arial"/>
                          <a:cs typeface="Arial"/>
                        </a:rPr>
                        <a:t>Number of</a:t>
                      </a:r>
                      <a:r>
                        <a:rPr lang="en-US" sz="2050" b="1">
                          <a:solidFill>
                            <a:srgbClr val="FF0000"/>
                          </a:solidFill>
                          <a:latin typeface="Arial"/>
                          <a:cs typeface="Arial"/>
                        </a:rPr>
                        <a:t> </a:t>
                      </a:r>
                      <a:r>
                        <a:rPr lang="en-US" sz="2050" b="1">
                          <a:solidFill>
                            <a:schemeClr val="tx1"/>
                          </a:solidFill>
                          <a:latin typeface="Arial"/>
                          <a:cs typeface="Arial"/>
                        </a:rPr>
                        <a:t>prior</a:t>
                      </a:r>
                      <a:r>
                        <a:rPr lang="en-US" sz="2050" b="1">
                          <a:solidFill>
                            <a:srgbClr val="FF0000"/>
                          </a:solidFill>
                          <a:latin typeface="Arial"/>
                          <a:cs typeface="Arial"/>
                        </a:rPr>
                        <a:t> </a:t>
                      </a:r>
                      <a:r>
                        <a:rPr lang="en-US" sz="2050" b="1">
                          <a:latin typeface="Arial"/>
                          <a:cs typeface="Arial"/>
                        </a:rPr>
                        <a:t>recurrences**</a:t>
                      </a:r>
                      <a:r>
                        <a:rPr lang="en-US" sz="2050" b="0">
                          <a:latin typeface="Arial"/>
                          <a:cs typeface="Arial"/>
                        </a:rPr>
                        <a:t>; median [Q1, Q3]</a:t>
                      </a:r>
                      <a:endParaRPr lang="en-US" sz="2050" b="0">
                        <a:latin typeface="Arial"/>
                        <a:ea typeface="Calibri"/>
                        <a:cs typeface="Arial"/>
                      </a:endParaRPr>
                    </a:p>
                  </a:txBody>
                  <a:tcPr marL="68580" marR="68580" marT="0" marB="0" anchor="ctr">
                    <a:solidFill>
                      <a:schemeClr val="bg1"/>
                    </a:solidFill>
                  </a:tcPr>
                </a:tc>
                <a:tc>
                  <a:txBody>
                    <a:bodyPr/>
                    <a:lstStyle/>
                    <a:p>
                      <a:pPr marL="0" marR="0" algn="ctr">
                        <a:spcBef>
                          <a:spcPts val="0"/>
                        </a:spcBef>
                        <a:spcAft>
                          <a:spcPts val="0"/>
                        </a:spcAft>
                        <a:defRPr/>
                      </a:pPr>
                      <a:r>
                        <a:rPr lang="en-US" sz="2050">
                          <a:latin typeface="Arial"/>
                          <a:cs typeface="Arial"/>
                        </a:rPr>
                        <a:t>3 [2, 5]</a:t>
                      </a:r>
                      <a:endParaRPr lang="en-US" sz="2050">
                        <a:latin typeface="Arial"/>
                        <a:ea typeface="Calibri"/>
                        <a:cs typeface="Arial"/>
                      </a:endParaRPr>
                    </a:p>
                  </a:txBody>
                  <a:tcPr marL="68580" marR="68580" marT="0" marB="0" anchor="ctr">
                    <a:solidFill>
                      <a:schemeClr val="bg1"/>
                    </a:solidFill>
                  </a:tcPr>
                </a:tc>
                <a:extLst>
                  <a:ext uri="{0D108BD9-81ED-4DB2-BD59-A6C34878D82A}">
                    <a16:rowId xmlns:a16="http://schemas.microsoft.com/office/drawing/2014/main" val="10010"/>
                  </a:ext>
                </a:extLst>
              </a:tr>
              <a:tr h="350725">
                <a:tc>
                  <a:txBody>
                    <a:bodyPr/>
                    <a:lstStyle/>
                    <a:p>
                      <a:pPr marL="0" marR="0">
                        <a:spcBef>
                          <a:spcPts val="0"/>
                        </a:spcBef>
                        <a:spcAft>
                          <a:spcPts val="0"/>
                        </a:spcAft>
                        <a:defRPr/>
                      </a:pPr>
                      <a:r>
                        <a:rPr lang="en-US" sz="2050" b="1">
                          <a:latin typeface="Arial"/>
                          <a:ea typeface="Calibri"/>
                          <a:cs typeface="Arial"/>
                        </a:rPr>
                        <a:t>Observation period</a:t>
                      </a:r>
                      <a:r>
                        <a:rPr lang="en-US" sz="2050" b="0">
                          <a:latin typeface="Arial"/>
                          <a:ea typeface="Calibri"/>
                          <a:cs typeface="Arial"/>
                        </a:rPr>
                        <a:t>, years, median [Q1,Q3]; sum</a:t>
                      </a:r>
                      <a:endParaRPr sz="2050"/>
                    </a:p>
                  </a:txBody>
                  <a:tcPr marL="68580" marR="68580" marT="0" marB="0" anchor="ctr">
                    <a:solidFill>
                      <a:schemeClr val="bg1"/>
                    </a:solidFill>
                  </a:tcPr>
                </a:tc>
                <a:tc>
                  <a:txBody>
                    <a:bodyPr/>
                    <a:lstStyle/>
                    <a:p>
                      <a:pPr marL="0" marR="0" algn="ctr">
                        <a:spcBef>
                          <a:spcPts val="0"/>
                        </a:spcBef>
                        <a:spcAft>
                          <a:spcPts val="0"/>
                        </a:spcAft>
                        <a:defRPr/>
                      </a:pPr>
                      <a:r>
                        <a:rPr lang="pl-PL" sz="2050">
                          <a:latin typeface="Arial"/>
                          <a:ea typeface="Calibri"/>
                          <a:cs typeface="Arial"/>
                        </a:rPr>
                        <a:t>2.1 [1.1, 2.8]; 754.5 PY</a:t>
                      </a:r>
                      <a:endParaRPr lang="pl-PL" sz="2050"/>
                    </a:p>
                  </a:txBody>
                  <a:tcPr marL="68580" marR="68580" marT="0" marB="0" anchor="ctr">
                    <a:solidFill>
                      <a:schemeClr val="bg1"/>
                    </a:solidFill>
                  </a:tcPr>
                </a:tc>
                <a:extLst>
                  <a:ext uri="{0D108BD9-81ED-4DB2-BD59-A6C34878D82A}">
                    <a16:rowId xmlns:a16="http://schemas.microsoft.com/office/drawing/2014/main" val="10011"/>
                  </a:ext>
                </a:extLst>
              </a:tr>
            </a:tbl>
          </a:graphicData>
        </a:graphic>
      </p:graphicFrame>
      <p:sp>
        <p:nvSpPr>
          <p:cNvPr id="7" name="TextBox 6"/>
          <p:cNvSpPr txBox="1"/>
          <p:nvPr/>
        </p:nvSpPr>
        <p:spPr bwMode="auto">
          <a:xfrm>
            <a:off x="1358158" y="22451348"/>
            <a:ext cx="12737539" cy="529056"/>
          </a:xfrm>
          <a:prstGeom prst="rect">
            <a:avLst/>
          </a:prstGeom>
          <a:noFill/>
        </p:spPr>
        <p:txBody>
          <a:bodyPr wrap="square" rtlCol="0">
            <a:spAutoFit/>
          </a:bodyPr>
          <a:lstStyle/>
          <a:p>
            <a:pPr algn="ctr">
              <a:defRPr/>
            </a:pPr>
            <a:r>
              <a:rPr lang="en-US" sz="2800" b="1">
                <a:solidFill>
                  <a:srgbClr val="4695A9"/>
                </a:solidFill>
                <a:latin typeface="Arial"/>
              </a:rPr>
              <a:t>FIGURE 2. RESONANCE SITE LOCATIONS</a:t>
            </a:r>
            <a:endParaRPr/>
          </a:p>
        </p:txBody>
      </p:sp>
      <p:sp>
        <p:nvSpPr>
          <p:cNvPr id="135" name="TextBox 134"/>
          <p:cNvSpPr txBox="1"/>
          <p:nvPr/>
        </p:nvSpPr>
        <p:spPr bwMode="auto">
          <a:xfrm>
            <a:off x="25337842" y="9655080"/>
            <a:ext cx="11220414" cy="1200329"/>
          </a:xfrm>
          <a:prstGeom prst="rect">
            <a:avLst/>
          </a:prstGeom>
          <a:noFill/>
        </p:spPr>
        <p:txBody>
          <a:bodyPr wrap="square">
            <a:spAutoFit/>
          </a:bodyPr>
          <a:lstStyle/>
          <a:p>
            <a:pPr marL="0" marR="0">
              <a:spcBef>
                <a:spcPts val="0"/>
              </a:spcBef>
              <a:spcAft>
                <a:spcPts val="0"/>
              </a:spcAft>
              <a:defRPr/>
            </a:pPr>
            <a:r>
              <a:rPr lang="en-US">
                <a:latin typeface="Arial"/>
                <a:ea typeface="Calibri"/>
                <a:cs typeface="Arial"/>
              </a:rPr>
              <a:t>*At the end of the observation period (last check-in visit or DCO); RP disease duration calculated as time since index acute episode</a:t>
            </a:r>
            <a:endParaRPr/>
          </a:p>
          <a:p>
            <a:pPr marL="0" marR="0">
              <a:spcBef>
                <a:spcPts val="0"/>
              </a:spcBef>
              <a:spcAft>
                <a:spcPts val="0"/>
              </a:spcAft>
              <a:defRPr/>
            </a:pPr>
            <a:r>
              <a:rPr lang="en-US">
                <a:latin typeface="Arial"/>
                <a:ea typeface="Calibri"/>
                <a:cs typeface="Arial"/>
              </a:rPr>
              <a:t>**At time of enrollment </a:t>
            </a:r>
            <a:endParaRPr/>
          </a:p>
          <a:p>
            <a:pPr marL="0" marR="0">
              <a:spcBef>
                <a:spcPts val="0"/>
              </a:spcBef>
              <a:spcAft>
                <a:spcPts val="0"/>
              </a:spcAft>
              <a:defRPr/>
            </a:pPr>
            <a:r>
              <a:rPr lang="en-US">
                <a:latin typeface="Arial"/>
                <a:ea typeface="Calibri"/>
                <a:cs typeface="Arial"/>
              </a:rPr>
              <a:t>PY: patient-years</a:t>
            </a:r>
            <a:endParaRPr/>
          </a:p>
        </p:txBody>
      </p:sp>
      <p:sp>
        <p:nvSpPr>
          <p:cNvPr id="153" name="Content Placeholder 2"/>
          <p:cNvSpPr txBox="1"/>
          <p:nvPr/>
        </p:nvSpPr>
        <p:spPr bwMode="auto">
          <a:xfrm>
            <a:off x="37505964" y="9322448"/>
            <a:ext cx="12764126" cy="1293887"/>
          </a:xfrm>
          <a:prstGeom prst="rect">
            <a:avLst/>
          </a:prstGeom>
        </p:spPr>
        <p:txBody>
          <a:bodyPr vert="horz" lIns="0" tIns="0" rIns="0" bIns="0" rtlCol="0">
            <a:noAutofit/>
          </a:bodyPr>
          <a:lstStyle>
            <a:lvl1pPr marL="0" indent="0" algn="l" defTabSz="1088604">
              <a:lnSpc>
                <a:spcPts val="3800"/>
              </a:lnSpc>
              <a:spcBef>
                <a:spcPts val="0"/>
              </a:spcBef>
              <a:buClr>
                <a:srgbClr val="1ED2BE"/>
              </a:buClr>
              <a:buFont typeface="Arial"/>
              <a:buNone/>
              <a:defRPr sz="3200" b="1">
                <a:solidFill>
                  <a:schemeClr val="tx1"/>
                </a:solidFill>
                <a:latin typeface="+mn-lt"/>
                <a:ea typeface="+mn-ea"/>
                <a:cs typeface="+mn-cs"/>
              </a:defRPr>
            </a:lvl1pPr>
            <a:lvl2pPr marL="0" indent="0" algn="l" defTabSz="1088604">
              <a:lnSpc>
                <a:spcPts val="3800"/>
              </a:lnSpc>
              <a:spcBef>
                <a:spcPts val="0"/>
              </a:spcBef>
              <a:buClr>
                <a:srgbClr val="1ED2BE"/>
              </a:buClr>
              <a:buFont typeface="Arial"/>
              <a:buNone/>
              <a:defRPr sz="3200">
                <a:solidFill>
                  <a:schemeClr val="tx1"/>
                </a:solidFill>
                <a:latin typeface="+mn-lt"/>
                <a:ea typeface="+mn-ea"/>
                <a:cs typeface="+mn-cs"/>
              </a:defRPr>
            </a:lvl2pPr>
            <a:lvl3pPr marL="450850" indent="-450850" algn="l" defTabSz="1088604">
              <a:lnSpc>
                <a:spcPts val="3800"/>
              </a:lnSpc>
              <a:spcBef>
                <a:spcPts val="0"/>
              </a:spcBef>
              <a:buClr>
                <a:srgbClr val="1ED2BE"/>
              </a:buClr>
              <a:buFont typeface="Arial"/>
              <a:buChar char="•"/>
              <a:defRPr sz="3200">
                <a:solidFill>
                  <a:schemeClr val="tx1"/>
                </a:solidFill>
                <a:latin typeface="+mn-lt"/>
                <a:ea typeface="+mn-ea"/>
                <a:cs typeface="+mn-cs"/>
              </a:defRPr>
            </a:lvl3pPr>
            <a:lvl4pPr marL="989013" indent="-541338" algn="l" defTabSz="1088604">
              <a:lnSpc>
                <a:spcPts val="3800"/>
              </a:lnSpc>
              <a:spcBef>
                <a:spcPts val="0"/>
              </a:spcBef>
              <a:buClr>
                <a:srgbClr val="1ED2BE"/>
              </a:buClr>
              <a:buFont typeface="Arial"/>
              <a:buChar char="–"/>
              <a:defRPr sz="3200">
                <a:solidFill>
                  <a:schemeClr val="tx1"/>
                </a:solidFill>
                <a:latin typeface="+mn-lt"/>
                <a:ea typeface="+mn-ea"/>
                <a:cs typeface="+mn-cs"/>
              </a:defRPr>
            </a:lvl4pPr>
            <a:lvl5pPr marL="1624013" indent="-466725" algn="l" defTabSz="1088604">
              <a:lnSpc>
                <a:spcPts val="3800"/>
              </a:lnSpc>
              <a:spcBef>
                <a:spcPts val="0"/>
              </a:spcBef>
              <a:buClr>
                <a:srgbClr val="1ED2BE"/>
              </a:buClr>
              <a:buFont typeface="Arial"/>
              <a:buChar char="»"/>
              <a:defRPr sz="3200">
                <a:solidFill>
                  <a:schemeClr val="tx1"/>
                </a:solidFill>
                <a:latin typeface="+mn-lt"/>
                <a:ea typeface="+mn-ea"/>
                <a:cs typeface="+mn-cs"/>
              </a:defRPr>
            </a:lvl5pPr>
            <a:lvl6pPr marL="5987322" indent="-544301" algn="l" defTabSz="1088604">
              <a:spcBef>
                <a:spcPts val="0"/>
              </a:spcBef>
              <a:buFont typeface="Arial"/>
              <a:buChar char="•"/>
              <a:defRPr sz="4700">
                <a:solidFill>
                  <a:schemeClr val="tx1"/>
                </a:solidFill>
                <a:latin typeface="+mn-lt"/>
                <a:ea typeface="+mn-ea"/>
                <a:cs typeface="+mn-cs"/>
              </a:defRPr>
            </a:lvl6pPr>
            <a:lvl7pPr marL="7075926" indent="-544301" algn="l" defTabSz="1088604">
              <a:spcBef>
                <a:spcPts val="0"/>
              </a:spcBef>
              <a:buFont typeface="Arial"/>
              <a:buChar char="•"/>
              <a:defRPr sz="4700">
                <a:solidFill>
                  <a:schemeClr val="tx1"/>
                </a:solidFill>
                <a:latin typeface="+mn-lt"/>
                <a:ea typeface="+mn-ea"/>
                <a:cs typeface="+mn-cs"/>
              </a:defRPr>
            </a:lvl7pPr>
            <a:lvl8pPr marL="8164530" indent="-544301" algn="l" defTabSz="1088604">
              <a:spcBef>
                <a:spcPts val="0"/>
              </a:spcBef>
              <a:buFont typeface="Arial"/>
              <a:buChar char="•"/>
              <a:defRPr sz="4700">
                <a:solidFill>
                  <a:schemeClr val="tx1"/>
                </a:solidFill>
                <a:latin typeface="+mn-lt"/>
                <a:ea typeface="+mn-ea"/>
                <a:cs typeface="+mn-cs"/>
              </a:defRPr>
            </a:lvl8pPr>
            <a:lvl9pPr marL="9253134" indent="-544301" algn="l" defTabSz="1088604">
              <a:spcBef>
                <a:spcPts val="0"/>
              </a:spcBef>
              <a:buFont typeface="Arial"/>
              <a:buChar char="•"/>
              <a:defRPr sz="4700">
                <a:solidFill>
                  <a:schemeClr val="tx1"/>
                </a:solidFill>
                <a:latin typeface="+mn-lt"/>
                <a:ea typeface="+mn-ea"/>
                <a:cs typeface="+mn-cs"/>
              </a:defRPr>
            </a:lvl9pPr>
          </a:lstStyle>
          <a:p>
            <a:pPr lvl="2" defTabSz="1143057">
              <a:lnSpc>
                <a:spcPct val="100000"/>
              </a:lnSpc>
              <a:spcBef>
                <a:spcPts val="800"/>
              </a:spcBef>
              <a:spcAft>
                <a:spcPts val="800"/>
              </a:spcAft>
              <a:buClr>
                <a:srgbClr val="4695A9"/>
              </a:buClr>
              <a:defRPr/>
            </a:pPr>
            <a:r>
              <a:rPr lang="en-US" sz="2050">
                <a:latin typeface="Arial"/>
                <a:cs typeface="Arial"/>
              </a:rPr>
              <a:t>Patients were not randomized to interventions, given the observational nature of the study.</a:t>
            </a:r>
            <a:endParaRPr sz="2050"/>
          </a:p>
          <a:p>
            <a:pPr lvl="2" defTabSz="1143057">
              <a:lnSpc>
                <a:spcPct val="100000"/>
              </a:lnSpc>
              <a:spcBef>
                <a:spcPts val="800"/>
              </a:spcBef>
              <a:spcAft>
                <a:spcPts val="800"/>
              </a:spcAft>
              <a:buClr>
                <a:srgbClr val="4695A9"/>
              </a:buClr>
              <a:defRPr/>
            </a:pPr>
            <a:r>
              <a:rPr lang="en-US" sz="2050">
                <a:latin typeface="Arial"/>
                <a:cs typeface="Arial"/>
              </a:rPr>
              <a:t>Data are derived from an interim download from an unlocked database; data may be missing or incomplete and/or may change with future data cleaning.</a:t>
            </a:r>
            <a:endParaRPr sz="2050"/>
          </a:p>
          <a:p>
            <a:pPr marL="0" lvl="2" indent="0" defTabSz="1143057">
              <a:lnSpc>
                <a:spcPct val="100000"/>
              </a:lnSpc>
              <a:spcBef>
                <a:spcPts val="800"/>
              </a:spcBef>
              <a:spcAft>
                <a:spcPts val="800"/>
              </a:spcAft>
              <a:buClr>
                <a:srgbClr val="4695A9"/>
              </a:buClr>
              <a:buNone/>
              <a:defRPr/>
            </a:pPr>
            <a:endParaRPr lang="en-US" sz="2050">
              <a:latin typeface="Arial"/>
              <a:cs typeface="Arial"/>
            </a:endParaRPr>
          </a:p>
          <a:p>
            <a:pPr marL="0" lvl="2" indent="0" defTabSz="1143057">
              <a:lnSpc>
                <a:spcPct val="150000"/>
              </a:lnSpc>
              <a:spcBef>
                <a:spcPts val="800"/>
              </a:spcBef>
              <a:spcAft>
                <a:spcPts val="800"/>
              </a:spcAft>
              <a:buClr>
                <a:srgbClr val="5A91A5"/>
              </a:buClr>
              <a:buNone/>
              <a:defRPr/>
            </a:pPr>
            <a:endParaRPr lang="en-US" sz="2050">
              <a:solidFill>
                <a:srgbClr val="412850"/>
              </a:solidFill>
              <a:latin typeface="Arial"/>
              <a:cs typeface="Arial"/>
            </a:endParaRPr>
          </a:p>
        </p:txBody>
      </p:sp>
      <p:sp>
        <p:nvSpPr>
          <p:cNvPr id="180" name="TextBox 179"/>
          <p:cNvSpPr txBox="1"/>
          <p:nvPr/>
        </p:nvSpPr>
        <p:spPr bwMode="auto">
          <a:xfrm>
            <a:off x="15785696" y="4556995"/>
            <a:ext cx="6614404" cy="954107"/>
          </a:xfrm>
          <a:prstGeom prst="rect">
            <a:avLst/>
          </a:prstGeom>
          <a:noFill/>
        </p:spPr>
        <p:txBody>
          <a:bodyPr wrap="square" rtlCol="0">
            <a:spAutoFit/>
          </a:bodyPr>
          <a:lstStyle/>
          <a:p>
            <a:pPr algn="ctr">
              <a:defRPr/>
            </a:pPr>
            <a:r>
              <a:rPr lang="en-US" sz="2800" b="1">
                <a:solidFill>
                  <a:srgbClr val="4695A9"/>
                </a:solidFill>
                <a:latin typeface="Arial"/>
                <a:cs typeface="Arial"/>
              </a:rPr>
              <a:t>FIGURE 3. INTERVAL ANALYSIS PATIENT FLOW CHART </a:t>
            </a:r>
            <a:endParaRPr lang="en-US"/>
          </a:p>
        </p:txBody>
      </p:sp>
      <p:grpSp>
        <p:nvGrpSpPr>
          <p:cNvPr id="44" name="Group 43"/>
          <p:cNvGrpSpPr/>
          <p:nvPr/>
        </p:nvGrpSpPr>
        <p:grpSpPr bwMode="auto">
          <a:xfrm>
            <a:off x="836212" y="18155443"/>
            <a:ext cx="15301659" cy="4131408"/>
            <a:chOff x="2143778" y="13429162"/>
            <a:chExt cx="11821222" cy="4450115"/>
          </a:xfrm>
        </p:grpSpPr>
        <p:grpSp>
          <p:nvGrpSpPr>
            <p:cNvPr id="129" name="Group 128"/>
            <p:cNvGrpSpPr/>
            <p:nvPr/>
          </p:nvGrpSpPr>
          <p:grpSpPr bwMode="auto">
            <a:xfrm>
              <a:off x="2143778" y="13429162"/>
              <a:ext cx="11821222" cy="3791530"/>
              <a:chOff x="1327158" y="14457723"/>
              <a:chExt cx="11821222" cy="3791530"/>
            </a:xfrm>
          </p:grpSpPr>
          <p:sp>
            <p:nvSpPr>
              <p:cNvPr id="92" name="TextBox 91"/>
              <p:cNvSpPr txBox="1"/>
              <p:nvPr/>
            </p:nvSpPr>
            <p:spPr bwMode="auto">
              <a:xfrm>
                <a:off x="9795906" y="14457723"/>
                <a:ext cx="3352474" cy="830997"/>
              </a:xfrm>
              <a:prstGeom prst="rect">
                <a:avLst/>
              </a:prstGeom>
              <a:noFill/>
            </p:spPr>
            <p:txBody>
              <a:bodyPr wrap="square" rtlCol="0">
                <a:spAutoFit/>
              </a:bodyPr>
              <a:lstStyle/>
              <a:p>
                <a:pPr>
                  <a:defRPr/>
                </a:pPr>
                <a:r>
                  <a:rPr lang="en-US" sz="2400" b="1">
                    <a:solidFill>
                      <a:schemeClr val="tx1">
                        <a:lumMod val="65000"/>
                        <a:lumOff val="35000"/>
                      </a:schemeClr>
                    </a:solidFill>
                    <a:latin typeface="Arial"/>
                    <a:cs typeface="Arial"/>
                  </a:rPr>
                  <a:t>Final Data Collection</a:t>
                </a:r>
                <a:endParaRPr/>
              </a:p>
              <a:p>
                <a:pPr>
                  <a:defRPr/>
                </a:pPr>
                <a:r>
                  <a:rPr lang="en-US" sz="2400" b="1">
                    <a:solidFill>
                      <a:schemeClr val="bg2">
                        <a:lumMod val="75000"/>
                      </a:schemeClr>
                    </a:solidFill>
                    <a:latin typeface="Arial"/>
                    <a:cs typeface="Arial"/>
                  </a:rPr>
                  <a:t>(Start Date + 5 Years)</a:t>
                </a:r>
                <a:endParaRPr/>
              </a:p>
            </p:txBody>
          </p:sp>
          <p:grpSp>
            <p:nvGrpSpPr>
              <p:cNvPr id="95" name="Group 94"/>
              <p:cNvGrpSpPr/>
              <p:nvPr/>
            </p:nvGrpSpPr>
            <p:grpSpPr bwMode="auto">
              <a:xfrm>
                <a:off x="1327158" y="14533072"/>
                <a:ext cx="10789920" cy="3716181"/>
                <a:chOff x="893932" y="25400808"/>
                <a:chExt cx="10789920" cy="3716181"/>
              </a:xfrm>
            </p:grpSpPr>
            <p:sp>
              <p:nvSpPr>
                <p:cNvPr id="96" name="TextBox 95"/>
                <p:cNvSpPr txBox="1"/>
                <p:nvPr/>
              </p:nvSpPr>
              <p:spPr bwMode="auto">
                <a:xfrm>
                  <a:off x="3525917" y="27853796"/>
                  <a:ext cx="1947522" cy="400110"/>
                </a:xfrm>
                <a:prstGeom prst="rect">
                  <a:avLst/>
                </a:prstGeom>
                <a:noFill/>
              </p:spPr>
              <p:txBody>
                <a:bodyPr wrap="square" rtlCol="0">
                  <a:spAutoFit/>
                </a:bodyPr>
                <a:lstStyle/>
                <a:p>
                  <a:pPr algn="ctr">
                    <a:defRPr/>
                  </a:pPr>
                  <a:r>
                    <a:rPr lang="en-US" sz="2000" b="1">
                      <a:solidFill>
                        <a:schemeClr val="tx1">
                          <a:lumMod val="75000"/>
                          <a:lumOff val="25000"/>
                        </a:schemeClr>
                      </a:solidFill>
                      <a:latin typeface="Arial"/>
                      <a:cs typeface="Arial"/>
                    </a:rPr>
                    <a:t>1 Year</a:t>
                  </a:r>
                  <a:endParaRPr/>
                </a:p>
              </p:txBody>
            </p:sp>
            <p:cxnSp>
              <p:nvCxnSpPr>
                <p:cNvPr id="97" name="Straight Arrow Connector 96"/>
                <p:cNvCxnSpPr>
                  <a:cxnSpLocks/>
                </p:cNvCxnSpPr>
                <p:nvPr/>
              </p:nvCxnSpPr>
              <p:spPr bwMode="auto">
                <a:xfrm>
                  <a:off x="2916389" y="25670089"/>
                  <a:ext cx="0" cy="103589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bwMode="auto">
                <a:xfrm>
                  <a:off x="3443481" y="28285992"/>
                  <a:ext cx="1932635" cy="830997"/>
                </a:xfrm>
                <a:prstGeom prst="rect">
                  <a:avLst/>
                </a:prstGeom>
                <a:noFill/>
              </p:spPr>
              <p:txBody>
                <a:bodyPr wrap="square" rtlCol="0">
                  <a:spAutoFit/>
                </a:bodyPr>
                <a:lstStyle/>
                <a:p>
                  <a:pPr algn="ctr">
                    <a:defRPr/>
                  </a:pPr>
                  <a:r>
                    <a:rPr lang="en-US" sz="2400" b="1">
                      <a:solidFill>
                        <a:schemeClr val="tx1">
                          <a:lumMod val="65000"/>
                          <a:lumOff val="35000"/>
                        </a:schemeClr>
                      </a:solidFill>
                      <a:latin typeface="Arial"/>
                      <a:cs typeface="Arial"/>
                    </a:rPr>
                    <a:t>Retrospective Data</a:t>
                  </a:r>
                  <a:endParaRPr/>
                </a:p>
              </p:txBody>
            </p:sp>
            <p:sp>
              <p:nvSpPr>
                <p:cNvPr id="99" name="TextBox 98"/>
                <p:cNvSpPr txBox="1"/>
                <p:nvPr/>
              </p:nvSpPr>
              <p:spPr bwMode="auto">
                <a:xfrm>
                  <a:off x="2548778" y="27452307"/>
                  <a:ext cx="1947522" cy="400110"/>
                </a:xfrm>
                <a:prstGeom prst="rect">
                  <a:avLst/>
                </a:prstGeom>
                <a:noFill/>
              </p:spPr>
              <p:txBody>
                <a:bodyPr wrap="square" rtlCol="0">
                  <a:spAutoFit/>
                </a:bodyPr>
                <a:lstStyle/>
                <a:p>
                  <a:pPr algn="ctr">
                    <a:defRPr/>
                  </a:pPr>
                  <a:r>
                    <a:rPr lang="en-US" sz="2000" b="1">
                      <a:solidFill>
                        <a:schemeClr val="tx1">
                          <a:lumMod val="75000"/>
                          <a:lumOff val="25000"/>
                        </a:schemeClr>
                      </a:solidFill>
                      <a:latin typeface="Arial"/>
                      <a:cs typeface="Arial"/>
                    </a:rPr>
                    <a:t>3 Years</a:t>
                  </a:r>
                  <a:endParaRPr/>
                </a:p>
              </p:txBody>
            </p:sp>
            <p:sp>
              <p:nvSpPr>
                <p:cNvPr id="100" name="TextBox 99"/>
                <p:cNvSpPr txBox="1"/>
                <p:nvPr/>
              </p:nvSpPr>
              <p:spPr bwMode="auto">
                <a:xfrm>
                  <a:off x="1039240" y="27111061"/>
                  <a:ext cx="3359835" cy="400110"/>
                </a:xfrm>
                <a:prstGeom prst="rect">
                  <a:avLst/>
                </a:prstGeom>
                <a:noFill/>
              </p:spPr>
              <p:txBody>
                <a:bodyPr wrap="square" rtlCol="0">
                  <a:spAutoFit/>
                </a:bodyPr>
                <a:lstStyle/>
                <a:p>
                  <a:pPr algn="ctr">
                    <a:defRPr/>
                  </a:pPr>
                  <a:r>
                    <a:rPr lang="en-US" sz="2000" b="1">
                      <a:solidFill>
                        <a:schemeClr val="tx1">
                          <a:lumMod val="65000"/>
                          <a:lumOff val="35000"/>
                        </a:schemeClr>
                      </a:solidFill>
                      <a:latin typeface="Arial"/>
                      <a:cs typeface="Arial"/>
                    </a:rPr>
                    <a:t>Medical History</a:t>
                  </a:r>
                  <a:endParaRPr/>
                </a:p>
              </p:txBody>
            </p:sp>
            <p:cxnSp>
              <p:nvCxnSpPr>
                <p:cNvPr id="101" name="Straight Arrow Connector 100"/>
                <p:cNvCxnSpPr>
                  <a:cxnSpLocks/>
                </p:cNvCxnSpPr>
                <p:nvPr/>
              </p:nvCxnSpPr>
              <p:spPr bwMode="auto">
                <a:xfrm flipH="1" flipV="1">
                  <a:off x="1614452" y="27152866"/>
                  <a:ext cx="2215455" cy="279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Arrow: Pentagon 101"/>
                <p:cNvSpPr/>
                <p:nvPr/>
              </p:nvSpPr>
              <p:spPr bwMode="auto">
                <a:xfrm>
                  <a:off x="4796908" y="26903718"/>
                  <a:ext cx="5933973" cy="496763"/>
                </a:xfrm>
                <a:prstGeom prst="homePlate">
                  <a:avLst>
                    <a:gd name="adj" fmla="val 50000"/>
                  </a:avLst>
                </a:prstGeom>
                <a:solidFill>
                  <a:schemeClr val="bg1">
                    <a:lumMod val="50000"/>
                  </a:schemeClr>
                </a:solidFill>
                <a:ln w="28575">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endParaRPr lang="en-US">
                    <a:latin typeface="Arial"/>
                    <a:cs typeface="Arial"/>
                  </a:endParaRPr>
                </a:p>
              </p:txBody>
            </p:sp>
            <p:cxnSp>
              <p:nvCxnSpPr>
                <p:cNvPr id="103" name="Straight Arrow Connector 102"/>
                <p:cNvCxnSpPr>
                  <a:cxnSpLocks/>
                </p:cNvCxnSpPr>
                <p:nvPr/>
              </p:nvCxnSpPr>
              <p:spPr bwMode="auto">
                <a:xfrm>
                  <a:off x="893932" y="26770797"/>
                  <a:ext cx="10789920" cy="0"/>
                </a:xfrm>
                <a:prstGeom prst="straightConnector1">
                  <a:avLst/>
                </a:prstGeom>
                <a:ln w="28575">
                  <a:solidFill>
                    <a:srgbClr val="CFEEF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Arrow: Pentagon 103"/>
                <p:cNvSpPr/>
                <p:nvPr/>
              </p:nvSpPr>
              <p:spPr bwMode="auto">
                <a:xfrm rot="10800000">
                  <a:off x="3691081" y="26907005"/>
                  <a:ext cx="1528905" cy="493776"/>
                </a:xfrm>
                <a:prstGeom prst="homePlate">
                  <a:avLst>
                    <a:gd name="adj" fmla="val 50000"/>
                  </a:avLst>
                </a:prstGeom>
                <a:solidFill>
                  <a:srgbClr val="7F7F7F"/>
                </a:solidFill>
                <a:ln w="28575">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endParaRPr lang="en-US" sz="1600">
                    <a:latin typeface="Arial"/>
                    <a:cs typeface="Arial"/>
                  </a:endParaRPr>
                </a:p>
              </p:txBody>
            </p:sp>
            <p:sp>
              <p:nvSpPr>
                <p:cNvPr id="105" name="TextBox 104"/>
                <p:cNvSpPr txBox="1"/>
                <p:nvPr/>
              </p:nvSpPr>
              <p:spPr bwMode="auto">
                <a:xfrm>
                  <a:off x="4568014" y="26893723"/>
                  <a:ext cx="4829248" cy="523220"/>
                </a:xfrm>
                <a:prstGeom prst="rect">
                  <a:avLst/>
                </a:prstGeom>
                <a:noFill/>
              </p:spPr>
              <p:txBody>
                <a:bodyPr wrap="square" rtlCol="0">
                  <a:spAutoFit/>
                </a:bodyPr>
                <a:lstStyle/>
                <a:p>
                  <a:pPr>
                    <a:defRPr/>
                  </a:pPr>
                  <a:r>
                    <a:rPr lang="en-US" sz="2800" b="1">
                      <a:solidFill>
                        <a:schemeClr val="bg1"/>
                      </a:solidFill>
                      <a:latin typeface="Arial"/>
                      <a:cs typeface="Arial"/>
                    </a:rPr>
                    <a:t>OBSERVATION PERIOD</a:t>
                  </a:r>
                  <a:endParaRPr/>
                </a:p>
              </p:txBody>
            </p:sp>
            <p:sp>
              <p:nvSpPr>
                <p:cNvPr id="106" name="Oval 105"/>
                <p:cNvSpPr/>
                <p:nvPr/>
              </p:nvSpPr>
              <p:spPr bwMode="auto">
                <a:xfrm>
                  <a:off x="2823951" y="26687367"/>
                  <a:ext cx="188213" cy="20717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a:latin typeface="Arial"/>
                    <a:cs typeface="Arial"/>
                  </a:endParaRPr>
                </a:p>
              </p:txBody>
            </p:sp>
            <p:grpSp>
              <p:nvGrpSpPr>
                <p:cNvPr id="107" name="Group 106"/>
                <p:cNvGrpSpPr/>
                <p:nvPr/>
              </p:nvGrpSpPr>
              <p:grpSpPr bwMode="auto">
                <a:xfrm>
                  <a:off x="1451793" y="25400808"/>
                  <a:ext cx="2456508" cy="400111"/>
                  <a:chOff x="789220" y="25695227"/>
                  <a:chExt cx="1825002" cy="353183"/>
                </a:xfrm>
              </p:grpSpPr>
              <p:sp>
                <p:nvSpPr>
                  <p:cNvPr id="126" name="TextBox 125"/>
                  <p:cNvSpPr txBox="1"/>
                  <p:nvPr/>
                </p:nvSpPr>
                <p:spPr bwMode="auto">
                  <a:xfrm>
                    <a:off x="835259" y="25695227"/>
                    <a:ext cx="1756637" cy="353183"/>
                  </a:xfrm>
                  <a:prstGeom prst="rect">
                    <a:avLst/>
                  </a:prstGeom>
                  <a:solidFill>
                    <a:schemeClr val="bg1"/>
                  </a:solidFill>
                </p:spPr>
                <p:txBody>
                  <a:bodyPr wrap="none" rtlCol="0">
                    <a:spAutoFit/>
                  </a:bodyPr>
                  <a:lstStyle/>
                  <a:p>
                    <a:pPr>
                      <a:defRPr/>
                    </a:pPr>
                    <a:r>
                      <a:rPr lang="en-US" sz="2000">
                        <a:latin typeface="Arial"/>
                        <a:cs typeface="Arial"/>
                      </a:rPr>
                      <a:t>Documented RP Episode</a:t>
                    </a:r>
                    <a:endParaRPr/>
                  </a:p>
                </p:txBody>
              </p:sp>
              <p:sp>
                <p:nvSpPr>
                  <p:cNvPr id="127" name="Rectangle 126"/>
                  <p:cNvSpPr/>
                  <p:nvPr/>
                </p:nvSpPr>
                <p:spPr bwMode="auto">
                  <a:xfrm>
                    <a:off x="789220" y="25715732"/>
                    <a:ext cx="1825002" cy="31448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a:latin typeface="Arial"/>
                      <a:cs typeface="Arial"/>
                    </a:endParaRPr>
                  </a:p>
                </p:txBody>
              </p:sp>
            </p:grpSp>
            <p:sp>
              <p:nvSpPr>
                <p:cNvPr id="108" name="Left Brace 107"/>
                <p:cNvSpPr/>
                <p:nvPr/>
              </p:nvSpPr>
              <p:spPr bwMode="auto">
                <a:xfrm rot="5400000">
                  <a:off x="7839293" y="23817767"/>
                  <a:ext cx="291569" cy="5497602"/>
                </a:xfrm>
                <a:prstGeom prst="leftBrace">
                  <a:avLst>
                    <a:gd name="adj1" fmla="val 8333"/>
                    <a:gd name="adj2"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000">
                    <a:latin typeface="Arial"/>
                    <a:cs typeface="Arial"/>
                  </a:endParaRPr>
                </a:p>
              </p:txBody>
            </p:sp>
            <p:sp>
              <p:nvSpPr>
                <p:cNvPr id="109" name="Left Brace 108"/>
                <p:cNvSpPr/>
                <p:nvPr/>
              </p:nvSpPr>
              <p:spPr bwMode="auto">
                <a:xfrm rot="5400000">
                  <a:off x="3540743" y="25066889"/>
                  <a:ext cx="350202" cy="2993885"/>
                </a:xfrm>
                <a:prstGeom prst="leftBrace">
                  <a:avLst>
                    <a:gd name="adj1" fmla="val 8333"/>
                    <a:gd name="adj2"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000">
                    <a:latin typeface="Arial"/>
                    <a:cs typeface="Arial"/>
                  </a:endParaRPr>
                </a:p>
              </p:txBody>
            </p:sp>
            <p:cxnSp>
              <p:nvCxnSpPr>
                <p:cNvPr id="110" name="Straight Arrow Connector 109"/>
                <p:cNvCxnSpPr>
                  <a:cxnSpLocks/>
                </p:cNvCxnSpPr>
                <p:nvPr/>
              </p:nvCxnSpPr>
              <p:spPr bwMode="auto">
                <a:xfrm>
                  <a:off x="2214144" y="27799717"/>
                  <a:ext cx="3017519" cy="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cxnSpLocks/>
                </p:cNvCxnSpPr>
                <p:nvPr/>
              </p:nvCxnSpPr>
              <p:spPr bwMode="auto">
                <a:xfrm>
                  <a:off x="3768624" y="28252086"/>
                  <a:ext cx="1463040" cy="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bwMode="auto">
                <a:xfrm>
                  <a:off x="5224048" y="25963329"/>
                  <a:ext cx="0" cy="8229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bwMode="auto">
                <a:xfrm>
                  <a:off x="10765194" y="26059582"/>
                  <a:ext cx="0" cy="73152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bwMode="auto">
                <a:xfrm>
                  <a:off x="4314172" y="25445804"/>
                  <a:ext cx="2336345" cy="830997"/>
                </a:xfrm>
                <a:prstGeom prst="rect">
                  <a:avLst/>
                </a:prstGeom>
                <a:noFill/>
              </p:spPr>
              <p:txBody>
                <a:bodyPr wrap="square" rtlCol="0">
                  <a:spAutoFit/>
                </a:bodyPr>
                <a:lstStyle/>
                <a:p>
                  <a:pPr>
                    <a:defRPr/>
                  </a:pPr>
                  <a:r>
                    <a:rPr lang="en-US" sz="2400" b="1">
                      <a:solidFill>
                        <a:schemeClr val="tx1">
                          <a:lumMod val="65000"/>
                          <a:lumOff val="35000"/>
                        </a:schemeClr>
                      </a:solidFill>
                      <a:latin typeface="Arial"/>
                      <a:cs typeface="Arial"/>
                    </a:rPr>
                    <a:t>Enrollment Date </a:t>
                  </a:r>
                  <a:endParaRPr/>
                </a:p>
              </p:txBody>
            </p:sp>
            <p:cxnSp>
              <p:nvCxnSpPr>
                <p:cNvPr id="118" name="Straight Arrow Connector 117"/>
                <p:cNvCxnSpPr>
                  <a:cxnSpLocks/>
                </p:cNvCxnSpPr>
                <p:nvPr/>
              </p:nvCxnSpPr>
              <p:spPr bwMode="auto">
                <a:xfrm>
                  <a:off x="5242173" y="28252086"/>
                  <a:ext cx="5486400" cy="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7284321" y="28283211"/>
                  <a:ext cx="1649587" cy="830997"/>
                </a:xfrm>
                <a:prstGeom prst="rect">
                  <a:avLst/>
                </a:prstGeom>
                <a:noFill/>
              </p:spPr>
              <p:txBody>
                <a:bodyPr wrap="square" rtlCol="0">
                  <a:spAutoFit/>
                </a:bodyPr>
                <a:lstStyle/>
                <a:p>
                  <a:pPr algn="ctr">
                    <a:defRPr/>
                  </a:pPr>
                  <a:r>
                    <a:rPr lang="en-US" sz="2400" b="1">
                      <a:solidFill>
                        <a:schemeClr val="tx1">
                          <a:lumMod val="65000"/>
                          <a:lumOff val="35000"/>
                        </a:schemeClr>
                      </a:solidFill>
                      <a:latin typeface="Arial"/>
                      <a:cs typeface="Arial"/>
                    </a:rPr>
                    <a:t>Prospective Data</a:t>
                  </a:r>
                  <a:endParaRPr/>
                </a:p>
              </p:txBody>
            </p:sp>
            <p:cxnSp>
              <p:nvCxnSpPr>
                <p:cNvPr id="122" name="Straight Connector 121"/>
                <p:cNvCxnSpPr>
                  <a:cxnSpLocks/>
                </p:cNvCxnSpPr>
                <p:nvPr/>
              </p:nvCxnSpPr>
              <p:spPr bwMode="auto">
                <a:xfrm>
                  <a:off x="10734845" y="26743529"/>
                  <a:ext cx="9032" cy="1413060"/>
                </a:xfrm>
                <a:prstGeom prst="line">
                  <a:avLst/>
                </a:prstGeom>
                <a:ln w="28575">
                  <a:solidFill>
                    <a:srgbClr val="CFEEF5"/>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p:cNvCxnSpPr>
                <p:nvPr/>
              </p:nvCxnSpPr>
              <p:spPr bwMode="auto">
                <a:xfrm>
                  <a:off x="5225843" y="26770797"/>
                  <a:ext cx="9032" cy="1463040"/>
                </a:xfrm>
                <a:prstGeom prst="line">
                  <a:avLst/>
                </a:prstGeom>
                <a:ln w="28575">
                  <a:solidFill>
                    <a:srgbClr val="CFEEF5"/>
                  </a:solidFill>
                  <a:prstDash val="sysDot"/>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bwMode="auto">
                <a:xfrm>
                  <a:off x="7040685" y="27853796"/>
                  <a:ext cx="1947522" cy="400110"/>
                </a:xfrm>
                <a:prstGeom prst="rect">
                  <a:avLst/>
                </a:prstGeom>
                <a:noFill/>
              </p:spPr>
              <p:txBody>
                <a:bodyPr wrap="square" rtlCol="0">
                  <a:spAutoFit/>
                </a:bodyPr>
                <a:lstStyle/>
                <a:p>
                  <a:pPr algn="ctr">
                    <a:defRPr/>
                  </a:pPr>
                  <a:r>
                    <a:rPr lang="en-US" sz="2000" b="1">
                      <a:solidFill>
                        <a:schemeClr val="tx1">
                          <a:lumMod val="75000"/>
                          <a:lumOff val="25000"/>
                        </a:schemeClr>
                      </a:solidFill>
                      <a:latin typeface="Arial"/>
                      <a:cs typeface="Arial"/>
                    </a:rPr>
                    <a:t>5 Years</a:t>
                  </a:r>
                  <a:endParaRPr/>
                </a:p>
              </p:txBody>
            </p:sp>
            <p:sp>
              <p:nvSpPr>
                <p:cNvPr id="125" name="TextBox 124"/>
                <p:cNvSpPr txBox="1"/>
                <p:nvPr/>
              </p:nvSpPr>
              <p:spPr bwMode="auto">
                <a:xfrm>
                  <a:off x="2718606" y="25978834"/>
                  <a:ext cx="2336345" cy="830997"/>
                </a:xfrm>
                <a:prstGeom prst="rect">
                  <a:avLst/>
                </a:prstGeom>
                <a:noFill/>
              </p:spPr>
              <p:txBody>
                <a:bodyPr wrap="square" rtlCol="0">
                  <a:spAutoFit/>
                </a:bodyPr>
                <a:lstStyle/>
                <a:p>
                  <a:pPr>
                    <a:defRPr/>
                  </a:pPr>
                  <a:r>
                    <a:rPr lang="en-US" sz="2400" b="1">
                      <a:solidFill>
                        <a:schemeClr val="tx1">
                          <a:lumMod val="65000"/>
                          <a:lumOff val="35000"/>
                        </a:schemeClr>
                      </a:solidFill>
                      <a:latin typeface="Arial"/>
                      <a:cs typeface="Arial"/>
                    </a:rPr>
                    <a:t>Eligibility Period</a:t>
                  </a:r>
                  <a:endParaRPr/>
                </a:p>
              </p:txBody>
            </p:sp>
          </p:grpSp>
        </p:grpSp>
        <p:sp>
          <p:nvSpPr>
            <p:cNvPr id="131" name="TextBox 130"/>
            <p:cNvSpPr txBox="1"/>
            <p:nvPr/>
          </p:nvSpPr>
          <p:spPr bwMode="auto">
            <a:xfrm>
              <a:off x="5178213" y="17417612"/>
              <a:ext cx="4781973" cy="461665"/>
            </a:xfrm>
            <a:prstGeom prst="rect">
              <a:avLst/>
            </a:prstGeom>
            <a:noFill/>
          </p:spPr>
          <p:txBody>
            <a:bodyPr wrap="square" rtlCol="0">
              <a:spAutoFit/>
            </a:bodyPr>
            <a:lstStyle/>
            <a:p>
              <a:pPr algn="ctr">
                <a:defRPr/>
              </a:pPr>
              <a:r>
                <a:rPr lang="en-US" sz="2400" b="1">
                  <a:solidFill>
                    <a:schemeClr val="tx1">
                      <a:lumMod val="65000"/>
                      <a:lumOff val="35000"/>
                    </a:schemeClr>
                  </a:solidFill>
                  <a:latin typeface="Arial"/>
                  <a:cs typeface="Arial"/>
                </a:rPr>
                <a:t>Ambispective Data Collection</a:t>
              </a:r>
              <a:endParaRPr/>
            </a:p>
          </p:txBody>
        </p:sp>
        <p:sp>
          <p:nvSpPr>
            <p:cNvPr id="10" name="Right Brace 9"/>
            <p:cNvSpPr/>
            <p:nvPr/>
          </p:nvSpPr>
          <p:spPr bwMode="auto">
            <a:xfrm rot="5400000">
              <a:off x="7379026" y="15578178"/>
              <a:ext cx="251899" cy="3517662"/>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000"/>
            </a:p>
          </p:txBody>
        </p:sp>
      </p:grpSp>
      <p:sp>
        <p:nvSpPr>
          <p:cNvPr id="34" name="Rectangle 33"/>
          <p:cNvSpPr/>
          <p:nvPr/>
        </p:nvSpPr>
        <p:spPr bwMode="auto">
          <a:xfrm>
            <a:off x="232930" y="10047926"/>
            <a:ext cx="15179040" cy="80739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1" name="TextBox 30"/>
          <p:cNvSpPr txBox="1"/>
          <p:nvPr/>
        </p:nvSpPr>
        <p:spPr bwMode="auto">
          <a:xfrm>
            <a:off x="263489" y="10051657"/>
            <a:ext cx="15055802" cy="777136"/>
          </a:xfrm>
          <a:prstGeom prst="rect">
            <a:avLst/>
          </a:prstGeom>
          <a:noFill/>
        </p:spPr>
        <p:txBody>
          <a:bodyPr wrap="square">
            <a:spAutoFit/>
          </a:bodyPr>
          <a:lstStyle/>
          <a:p>
            <a:pPr>
              <a:lnSpc>
                <a:spcPct val="100000"/>
              </a:lnSpc>
              <a:spcBef>
                <a:spcPts val="600"/>
              </a:spcBef>
              <a:defRPr/>
            </a:pPr>
            <a:r>
              <a:rPr lang="en-US" sz="2400" b="1">
                <a:solidFill>
                  <a:srgbClr val="6F2277"/>
                </a:solidFill>
                <a:latin typeface="Arial"/>
              </a:rPr>
              <a:t>Hypothesis: </a:t>
            </a:r>
            <a:r>
              <a:rPr lang="en-US" sz="2050">
                <a:latin typeface="Arial"/>
              </a:rPr>
              <a:t>Rilonacept availability for RP has enabled implementation of the corticosteroid-sparing paradigm in patients failing aspirin/NSAIDs/colchicine, with use of IL-1 pathway inhibition as 2</a:t>
            </a:r>
            <a:r>
              <a:rPr lang="en-US" sz="2050" baseline="30000">
                <a:latin typeface="Arial"/>
              </a:rPr>
              <a:t>nd</a:t>
            </a:r>
            <a:r>
              <a:rPr lang="en-US" sz="2050">
                <a:latin typeface="Arial"/>
              </a:rPr>
              <a:t>-line therapy instead of corticosteroids</a:t>
            </a:r>
            <a:r>
              <a:rPr lang="en-US" sz="2050" b="1">
                <a:latin typeface="Arial"/>
              </a:rPr>
              <a:t>.</a:t>
            </a:r>
            <a:endParaRPr lang="en-US" sz="2050"/>
          </a:p>
        </p:txBody>
      </p:sp>
      <p:grpSp>
        <p:nvGrpSpPr>
          <p:cNvPr id="53" name="Group 52"/>
          <p:cNvGrpSpPr/>
          <p:nvPr/>
        </p:nvGrpSpPr>
        <p:grpSpPr bwMode="auto">
          <a:xfrm>
            <a:off x="16967780" y="5628855"/>
            <a:ext cx="8904522" cy="4966515"/>
            <a:chOff x="16420671" y="6345720"/>
            <a:chExt cx="8904522" cy="4966515"/>
          </a:xfrm>
        </p:grpSpPr>
        <p:grpSp>
          <p:nvGrpSpPr>
            <p:cNvPr id="49" name="Group 48"/>
            <p:cNvGrpSpPr/>
            <p:nvPr/>
          </p:nvGrpSpPr>
          <p:grpSpPr bwMode="auto">
            <a:xfrm>
              <a:off x="16420671" y="6345720"/>
              <a:ext cx="8904522" cy="4966515"/>
              <a:chOff x="9266005" y="23227045"/>
              <a:chExt cx="8904522" cy="4966515"/>
            </a:xfrm>
          </p:grpSpPr>
          <p:sp>
            <p:nvSpPr>
              <p:cNvPr id="159" name="Rectangle 158"/>
              <p:cNvSpPr/>
              <p:nvPr/>
            </p:nvSpPr>
            <p:spPr bwMode="auto">
              <a:xfrm>
                <a:off x="9295169" y="23227045"/>
                <a:ext cx="3829537" cy="616659"/>
              </a:xfrm>
              <a:prstGeom prst="rect">
                <a:avLst/>
              </a:prstGeom>
              <a:solidFill>
                <a:schemeClr val="tx2">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a:defRPr sz="1800">
                    <a:solidFill>
                      <a:schemeClr val="dk1"/>
                    </a:solidFill>
                    <a:latin typeface="+mn-lt"/>
                    <a:ea typeface="+mn-ea"/>
                    <a:cs typeface="+mn-cs"/>
                  </a:defRPr>
                </a:lvl1pPr>
                <a:lvl2pPr marL="457200" algn="l" defTabSz="914400">
                  <a:defRPr sz="1800">
                    <a:solidFill>
                      <a:schemeClr val="dk1"/>
                    </a:solidFill>
                    <a:latin typeface="+mn-lt"/>
                    <a:ea typeface="+mn-ea"/>
                    <a:cs typeface="+mn-cs"/>
                  </a:defRPr>
                </a:lvl2pPr>
                <a:lvl3pPr marL="914400" algn="l" defTabSz="914400">
                  <a:defRPr sz="1800">
                    <a:solidFill>
                      <a:schemeClr val="dk1"/>
                    </a:solidFill>
                    <a:latin typeface="+mn-lt"/>
                    <a:ea typeface="+mn-ea"/>
                    <a:cs typeface="+mn-cs"/>
                  </a:defRPr>
                </a:lvl3pPr>
                <a:lvl4pPr marL="1371600" algn="l" defTabSz="914400">
                  <a:defRPr sz="1800">
                    <a:solidFill>
                      <a:schemeClr val="dk1"/>
                    </a:solidFill>
                    <a:latin typeface="+mn-lt"/>
                    <a:ea typeface="+mn-ea"/>
                    <a:cs typeface="+mn-cs"/>
                  </a:defRPr>
                </a:lvl4pPr>
                <a:lvl5pPr marL="1828800" algn="l" defTabSz="914400">
                  <a:defRPr sz="1800">
                    <a:solidFill>
                      <a:schemeClr val="dk1"/>
                    </a:solidFill>
                    <a:latin typeface="+mn-lt"/>
                    <a:ea typeface="+mn-ea"/>
                    <a:cs typeface="+mn-cs"/>
                  </a:defRPr>
                </a:lvl5pPr>
                <a:lvl6pPr marL="2286000" algn="l" defTabSz="914400">
                  <a:defRPr sz="1800">
                    <a:solidFill>
                      <a:schemeClr val="dk1"/>
                    </a:solidFill>
                    <a:latin typeface="+mn-lt"/>
                    <a:ea typeface="+mn-ea"/>
                    <a:cs typeface="+mn-cs"/>
                  </a:defRPr>
                </a:lvl6pPr>
                <a:lvl7pPr marL="2743200" algn="l" defTabSz="914400">
                  <a:defRPr sz="1800">
                    <a:solidFill>
                      <a:schemeClr val="dk1"/>
                    </a:solidFill>
                    <a:latin typeface="+mn-lt"/>
                    <a:ea typeface="+mn-ea"/>
                    <a:cs typeface="+mn-cs"/>
                  </a:defRPr>
                </a:lvl7pPr>
                <a:lvl8pPr marL="3200400" algn="l" defTabSz="914400">
                  <a:defRPr sz="1800">
                    <a:solidFill>
                      <a:schemeClr val="dk1"/>
                    </a:solidFill>
                    <a:latin typeface="+mn-lt"/>
                    <a:ea typeface="+mn-ea"/>
                    <a:cs typeface="+mn-cs"/>
                  </a:defRPr>
                </a:lvl8pPr>
                <a:lvl9pPr marL="3657600" algn="l" defTabSz="914400">
                  <a:defRPr sz="1800">
                    <a:solidFill>
                      <a:schemeClr val="dk1"/>
                    </a:solidFill>
                    <a:latin typeface="+mn-lt"/>
                    <a:ea typeface="+mn-ea"/>
                    <a:cs typeface="+mn-cs"/>
                  </a:defRPr>
                </a:lvl9pPr>
              </a:lstStyle>
              <a:p>
                <a:pPr algn="ctr">
                  <a:defRPr/>
                </a:pPr>
                <a:r>
                  <a:rPr lang="en-US" sz="2050" b="1">
                    <a:solidFill>
                      <a:schemeClr val="bg2">
                        <a:lumMod val="10000"/>
                      </a:schemeClr>
                    </a:solidFill>
                    <a:latin typeface="Arial"/>
                    <a:cs typeface="Arial"/>
                  </a:rPr>
                  <a:t>365 active RP patients </a:t>
                </a:r>
                <a:endParaRPr sz="2050"/>
              </a:p>
              <a:p>
                <a:pPr algn="ctr">
                  <a:defRPr/>
                </a:pPr>
                <a:r>
                  <a:rPr lang="en-US" sz="2050">
                    <a:solidFill>
                      <a:schemeClr val="bg2">
                        <a:lumMod val="10000"/>
                      </a:schemeClr>
                    </a:solidFill>
                    <a:latin typeface="Arial"/>
                    <a:cs typeface="Arial"/>
                  </a:rPr>
                  <a:t>from 24 sites </a:t>
                </a:r>
                <a:endParaRPr sz="2050"/>
              </a:p>
            </p:txBody>
          </p:sp>
          <p:sp>
            <p:nvSpPr>
              <p:cNvPr id="161" name="TextBox 1"/>
              <p:cNvSpPr txBox="1"/>
              <p:nvPr/>
            </p:nvSpPr>
            <p:spPr bwMode="auto">
              <a:xfrm>
                <a:off x="13138915" y="23307998"/>
                <a:ext cx="5031612" cy="407804"/>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sz="2050" i="1">
                    <a:solidFill>
                      <a:schemeClr val="accent1"/>
                    </a:solidFill>
                    <a:latin typeface="Arial"/>
                    <a:cs typeface="Arial"/>
                  </a:rPr>
                  <a:t>Demographics analysis</a:t>
                </a:r>
                <a:endParaRPr sz="2050"/>
              </a:p>
            </p:txBody>
          </p:sp>
          <p:sp>
            <p:nvSpPr>
              <p:cNvPr id="164" name="TextBox 42"/>
              <p:cNvSpPr txBox="1"/>
              <p:nvPr/>
            </p:nvSpPr>
            <p:spPr bwMode="auto">
              <a:xfrm>
                <a:off x="11344557" y="23974698"/>
                <a:ext cx="5229739" cy="646331"/>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solidFill>
                      <a:schemeClr val="bg2">
                        <a:lumMod val="10000"/>
                      </a:schemeClr>
                    </a:solidFill>
                    <a:latin typeface="Arial"/>
                    <a:cs typeface="Arial"/>
                  </a:rPr>
                  <a:t>Exclude RHAPSODY patients (n=22) &amp; patients with missing medication logs (n=30)</a:t>
                </a:r>
                <a:endParaRPr sz="2000"/>
              </a:p>
            </p:txBody>
          </p:sp>
          <p:sp>
            <p:nvSpPr>
              <p:cNvPr id="165" name="Rectangle 164"/>
              <p:cNvSpPr/>
              <p:nvPr/>
            </p:nvSpPr>
            <p:spPr bwMode="auto">
              <a:xfrm>
                <a:off x="9295169" y="24728079"/>
                <a:ext cx="3843745" cy="616659"/>
              </a:xfrm>
              <a:prstGeom prst="rect">
                <a:avLst/>
              </a:prstGeom>
              <a:solidFill>
                <a:schemeClr val="tx2">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a:defRPr sz="1800">
                    <a:solidFill>
                      <a:schemeClr val="dk1"/>
                    </a:solidFill>
                    <a:latin typeface="+mn-lt"/>
                    <a:ea typeface="+mn-ea"/>
                    <a:cs typeface="+mn-cs"/>
                  </a:defRPr>
                </a:lvl1pPr>
                <a:lvl2pPr marL="457200" algn="l" defTabSz="914400">
                  <a:defRPr sz="1800">
                    <a:solidFill>
                      <a:schemeClr val="dk1"/>
                    </a:solidFill>
                    <a:latin typeface="+mn-lt"/>
                    <a:ea typeface="+mn-ea"/>
                    <a:cs typeface="+mn-cs"/>
                  </a:defRPr>
                </a:lvl2pPr>
                <a:lvl3pPr marL="914400" algn="l" defTabSz="914400">
                  <a:defRPr sz="1800">
                    <a:solidFill>
                      <a:schemeClr val="dk1"/>
                    </a:solidFill>
                    <a:latin typeface="+mn-lt"/>
                    <a:ea typeface="+mn-ea"/>
                    <a:cs typeface="+mn-cs"/>
                  </a:defRPr>
                </a:lvl3pPr>
                <a:lvl4pPr marL="1371600" algn="l" defTabSz="914400">
                  <a:defRPr sz="1800">
                    <a:solidFill>
                      <a:schemeClr val="dk1"/>
                    </a:solidFill>
                    <a:latin typeface="+mn-lt"/>
                    <a:ea typeface="+mn-ea"/>
                    <a:cs typeface="+mn-cs"/>
                  </a:defRPr>
                </a:lvl4pPr>
                <a:lvl5pPr marL="1828800" algn="l" defTabSz="914400">
                  <a:defRPr sz="1800">
                    <a:solidFill>
                      <a:schemeClr val="dk1"/>
                    </a:solidFill>
                    <a:latin typeface="+mn-lt"/>
                    <a:ea typeface="+mn-ea"/>
                    <a:cs typeface="+mn-cs"/>
                  </a:defRPr>
                </a:lvl5pPr>
                <a:lvl6pPr marL="2286000" algn="l" defTabSz="914400">
                  <a:defRPr sz="1800">
                    <a:solidFill>
                      <a:schemeClr val="dk1"/>
                    </a:solidFill>
                    <a:latin typeface="+mn-lt"/>
                    <a:ea typeface="+mn-ea"/>
                    <a:cs typeface="+mn-cs"/>
                  </a:defRPr>
                </a:lvl6pPr>
                <a:lvl7pPr marL="2743200" algn="l" defTabSz="914400">
                  <a:defRPr sz="1800">
                    <a:solidFill>
                      <a:schemeClr val="dk1"/>
                    </a:solidFill>
                    <a:latin typeface="+mn-lt"/>
                    <a:ea typeface="+mn-ea"/>
                    <a:cs typeface="+mn-cs"/>
                  </a:defRPr>
                </a:lvl7pPr>
                <a:lvl8pPr marL="3200400" algn="l" defTabSz="914400">
                  <a:defRPr sz="1800">
                    <a:solidFill>
                      <a:schemeClr val="dk1"/>
                    </a:solidFill>
                    <a:latin typeface="+mn-lt"/>
                    <a:ea typeface="+mn-ea"/>
                    <a:cs typeface="+mn-cs"/>
                  </a:defRPr>
                </a:lvl8pPr>
                <a:lvl9pPr marL="3657600" algn="l" defTabSz="914400">
                  <a:defRPr sz="1800">
                    <a:solidFill>
                      <a:schemeClr val="dk1"/>
                    </a:solidFill>
                    <a:latin typeface="+mn-lt"/>
                    <a:ea typeface="+mn-ea"/>
                    <a:cs typeface="+mn-cs"/>
                  </a:defRPr>
                </a:lvl9pPr>
              </a:lstStyle>
              <a:p>
                <a:pPr algn="ctr">
                  <a:defRPr/>
                </a:pPr>
                <a:r>
                  <a:rPr lang="en-US" sz="2050" b="1">
                    <a:solidFill>
                      <a:schemeClr val="bg2">
                        <a:lumMod val="10000"/>
                      </a:schemeClr>
                    </a:solidFill>
                    <a:latin typeface="Arial"/>
                    <a:cs typeface="Arial"/>
                  </a:rPr>
                  <a:t>313 active RP patients </a:t>
                </a:r>
                <a:endParaRPr sz="2050"/>
              </a:p>
              <a:p>
                <a:pPr algn="ctr">
                  <a:defRPr/>
                </a:pPr>
                <a:r>
                  <a:rPr lang="en-US" sz="2050">
                    <a:solidFill>
                      <a:schemeClr val="bg2">
                        <a:lumMod val="10000"/>
                      </a:schemeClr>
                    </a:solidFill>
                    <a:latin typeface="Arial"/>
                    <a:cs typeface="Arial"/>
                  </a:rPr>
                  <a:t>qualifying for analysis </a:t>
                </a:r>
                <a:endParaRPr sz="2050"/>
              </a:p>
            </p:txBody>
          </p:sp>
          <p:sp>
            <p:nvSpPr>
              <p:cNvPr id="170" name="TextBox 1"/>
              <p:cNvSpPr txBox="1"/>
              <p:nvPr/>
            </p:nvSpPr>
            <p:spPr bwMode="auto">
              <a:xfrm>
                <a:off x="13149388" y="27721475"/>
                <a:ext cx="4084594" cy="407804"/>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sz="2050" i="1">
                    <a:solidFill>
                      <a:schemeClr val="accent1"/>
                    </a:solidFill>
                    <a:latin typeface="Arial"/>
                    <a:cs typeface="Arial"/>
                  </a:rPr>
                  <a:t>2</a:t>
                </a:r>
                <a:r>
                  <a:rPr lang="en-US" sz="2050" i="1" baseline="30000">
                    <a:solidFill>
                      <a:schemeClr val="accent1"/>
                    </a:solidFill>
                    <a:latin typeface="Arial"/>
                    <a:cs typeface="Arial"/>
                  </a:rPr>
                  <a:t>nd</a:t>
                </a:r>
                <a:r>
                  <a:rPr lang="en-US" sz="2050" i="1">
                    <a:solidFill>
                      <a:schemeClr val="accent1"/>
                    </a:solidFill>
                    <a:latin typeface="Arial"/>
                    <a:cs typeface="Arial"/>
                  </a:rPr>
                  <a:t>-line treatment analysis </a:t>
                </a:r>
                <a:endParaRPr sz="2050"/>
              </a:p>
            </p:txBody>
          </p:sp>
          <p:sp>
            <p:nvSpPr>
              <p:cNvPr id="2" name="Rectangle 1"/>
              <p:cNvSpPr/>
              <p:nvPr/>
            </p:nvSpPr>
            <p:spPr bwMode="auto">
              <a:xfrm>
                <a:off x="9266005" y="27580912"/>
                <a:ext cx="3857162" cy="612648"/>
              </a:xfrm>
              <a:prstGeom prst="rect">
                <a:avLst/>
              </a:prstGeom>
              <a:solidFill>
                <a:schemeClr val="tx2">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a:defRPr sz="1800">
                    <a:solidFill>
                      <a:schemeClr val="dk1"/>
                    </a:solidFill>
                    <a:latin typeface="+mn-lt"/>
                    <a:ea typeface="+mn-ea"/>
                    <a:cs typeface="+mn-cs"/>
                  </a:defRPr>
                </a:lvl1pPr>
                <a:lvl2pPr marL="457200" algn="l" defTabSz="914400">
                  <a:defRPr sz="1800">
                    <a:solidFill>
                      <a:schemeClr val="dk1"/>
                    </a:solidFill>
                    <a:latin typeface="+mn-lt"/>
                    <a:ea typeface="+mn-ea"/>
                    <a:cs typeface="+mn-cs"/>
                  </a:defRPr>
                </a:lvl2pPr>
                <a:lvl3pPr marL="914400" algn="l" defTabSz="914400">
                  <a:defRPr sz="1800">
                    <a:solidFill>
                      <a:schemeClr val="dk1"/>
                    </a:solidFill>
                    <a:latin typeface="+mn-lt"/>
                    <a:ea typeface="+mn-ea"/>
                    <a:cs typeface="+mn-cs"/>
                  </a:defRPr>
                </a:lvl3pPr>
                <a:lvl4pPr marL="1371600" algn="l" defTabSz="914400">
                  <a:defRPr sz="1800">
                    <a:solidFill>
                      <a:schemeClr val="dk1"/>
                    </a:solidFill>
                    <a:latin typeface="+mn-lt"/>
                    <a:ea typeface="+mn-ea"/>
                    <a:cs typeface="+mn-cs"/>
                  </a:defRPr>
                </a:lvl4pPr>
                <a:lvl5pPr marL="1828800" algn="l" defTabSz="914400">
                  <a:defRPr sz="1800">
                    <a:solidFill>
                      <a:schemeClr val="dk1"/>
                    </a:solidFill>
                    <a:latin typeface="+mn-lt"/>
                    <a:ea typeface="+mn-ea"/>
                    <a:cs typeface="+mn-cs"/>
                  </a:defRPr>
                </a:lvl5pPr>
                <a:lvl6pPr marL="2286000" algn="l" defTabSz="914400">
                  <a:defRPr sz="1800">
                    <a:solidFill>
                      <a:schemeClr val="dk1"/>
                    </a:solidFill>
                    <a:latin typeface="+mn-lt"/>
                    <a:ea typeface="+mn-ea"/>
                    <a:cs typeface="+mn-cs"/>
                  </a:defRPr>
                </a:lvl6pPr>
                <a:lvl7pPr marL="2743200" algn="l" defTabSz="914400">
                  <a:defRPr sz="1800">
                    <a:solidFill>
                      <a:schemeClr val="dk1"/>
                    </a:solidFill>
                    <a:latin typeface="+mn-lt"/>
                    <a:ea typeface="+mn-ea"/>
                    <a:cs typeface="+mn-cs"/>
                  </a:defRPr>
                </a:lvl7pPr>
                <a:lvl8pPr marL="3200400" algn="l" defTabSz="914400">
                  <a:defRPr sz="1800">
                    <a:solidFill>
                      <a:schemeClr val="dk1"/>
                    </a:solidFill>
                    <a:latin typeface="+mn-lt"/>
                    <a:ea typeface="+mn-ea"/>
                    <a:cs typeface="+mn-cs"/>
                  </a:defRPr>
                </a:lvl8pPr>
                <a:lvl9pPr marL="3657600" algn="l" defTabSz="914400">
                  <a:defRPr sz="1800">
                    <a:solidFill>
                      <a:schemeClr val="dk1"/>
                    </a:solidFill>
                    <a:latin typeface="+mn-lt"/>
                    <a:ea typeface="+mn-ea"/>
                    <a:cs typeface="+mn-cs"/>
                  </a:defRPr>
                </a:lvl9pPr>
              </a:lstStyle>
              <a:p>
                <a:pPr algn="ctr">
                  <a:defRPr/>
                </a:pPr>
                <a:r>
                  <a:rPr lang="en-US" sz="2050" b="1">
                    <a:solidFill>
                      <a:schemeClr val="bg2">
                        <a:lumMod val="10000"/>
                      </a:schemeClr>
                    </a:solidFill>
                    <a:latin typeface="Arial"/>
                    <a:cs typeface="Arial"/>
                  </a:rPr>
                  <a:t>113 active RP patients </a:t>
                </a:r>
                <a:endParaRPr/>
              </a:p>
              <a:p>
                <a:pPr algn="ctr">
                  <a:defRPr/>
                </a:pPr>
                <a:r>
                  <a:rPr lang="en-US" sz="2050">
                    <a:solidFill>
                      <a:schemeClr val="bg2">
                        <a:lumMod val="10000"/>
                      </a:schemeClr>
                    </a:solidFill>
                    <a:latin typeface="Arial"/>
                    <a:cs typeface="Arial"/>
                  </a:rPr>
                  <a:t>qualifying for analysis </a:t>
                </a:r>
                <a:endParaRPr sz="2050"/>
              </a:p>
            </p:txBody>
          </p:sp>
          <p:sp>
            <p:nvSpPr>
              <p:cNvPr id="13" name="TextBox 42"/>
              <p:cNvSpPr txBox="1"/>
              <p:nvPr/>
            </p:nvSpPr>
            <p:spPr bwMode="auto">
              <a:xfrm>
                <a:off x="11344558" y="26583108"/>
                <a:ext cx="5627143" cy="923330"/>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solidFill>
                      <a:schemeClr val="bg2">
                        <a:lumMod val="10000"/>
                      </a:schemeClr>
                    </a:solidFill>
                    <a:latin typeface="Arial"/>
                    <a:cs typeface="Arial"/>
                  </a:rPr>
                  <a:t>Exclude patients who did not intensify treatment (n=176) or who transitioned to short-term therapy (≤30 days) followed by no RP treatment (n=9)</a:t>
                </a:r>
                <a:endParaRPr sz="2000"/>
              </a:p>
            </p:txBody>
          </p:sp>
          <p:grpSp>
            <p:nvGrpSpPr>
              <p:cNvPr id="14" name="Group 13"/>
              <p:cNvGrpSpPr/>
              <p:nvPr/>
            </p:nvGrpSpPr>
            <p:grpSpPr bwMode="auto">
              <a:xfrm>
                <a:off x="10905376" y="23853415"/>
                <a:ext cx="356261" cy="822960"/>
                <a:chOff x="9901002" y="26246420"/>
                <a:chExt cx="356261" cy="822960"/>
              </a:xfrm>
            </p:grpSpPr>
            <p:cxnSp>
              <p:nvCxnSpPr>
                <p:cNvPr id="16" name="Straight Connector 15"/>
                <p:cNvCxnSpPr>
                  <a:cxnSpLocks/>
                </p:cNvCxnSpPr>
                <p:nvPr/>
              </p:nvCxnSpPr>
              <p:spPr bwMode="auto">
                <a:xfrm>
                  <a:off x="9901002" y="26246420"/>
                  <a:ext cx="0" cy="82296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bwMode="auto">
                <a:xfrm>
                  <a:off x="9913272" y="26653898"/>
                  <a:ext cx="343991" cy="0"/>
                </a:xfrm>
                <a:prstGeom prst="line">
                  <a:avLst/>
                </a:prstGeom>
                <a:ln w="28575"/>
              </p:spPr>
              <p:style>
                <a:lnRef idx="2">
                  <a:schemeClr val="accent1"/>
                </a:lnRef>
                <a:fillRef idx="0">
                  <a:schemeClr val="accent1"/>
                </a:fillRef>
                <a:effectRef idx="1">
                  <a:schemeClr val="accent1"/>
                </a:effectRef>
                <a:fontRef idx="minor">
                  <a:schemeClr val="tx1"/>
                </a:fontRef>
              </p:style>
            </p:cxnSp>
          </p:grpSp>
        </p:grpSp>
        <p:sp>
          <p:nvSpPr>
            <p:cNvPr id="9" name="Rectangle 8"/>
            <p:cNvSpPr/>
            <p:nvPr/>
          </p:nvSpPr>
          <p:spPr bwMode="auto">
            <a:xfrm>
              <a:off x="16436416" y="8982091"/>
              <a:ext cx="3857162" cy="616659"/>
            </a:xfrm>
            <a:prstGeom prst="rect">
              <a:avLst/>
            </a:prstGeom>
            <a:solidFill>
              <a:schemeClr val="tx2">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a:defRPr sz="1800">
                  <a:solidFill>
                    <a:schemeClr val="dk1"/>
                  </a:solidFill>
                  <a:latin typeface="+mn-lt"/>
                  <a:ea typeface="+mn-ea"/>
                  <a:cs typeface="+mn-cs"/>
                </a:defRPr>
              </a:lvl1pPr>
              <a:lvl2pPr marL="457200" algn="l" defTabSz="914400">
                <a:defRPr sz="1800">
                  <a:solidFill>
                    <a:schemeClr val="dk1"/>
                  </a:solidFill>
                  <a:latin typeface="+mn-lt"/>
                  <a:ea typeface="+mn-ea"/>
                  <a:cs typeface="+mn-cs"/>
                </a:defRPr>
              </a:lvl2pPr>
              <a:lvl3pPr marL="914400" algn="l" defTabSz="914400">
                <a:defRPr sz="1800">
                  <a:solidFill>
                    <a:schemeClr val="dk1"/>
                  </a:solidFill>
                  <a:latin typeface="+mn-lt"/>
                  <a:ea typeface="+mn-ea"/>
                  <a:cs typeface="+mn-cs"/>
                </a:defRPr>
              </a:lvl3pPr>
              <a:lvl4pPr marL="1371600" algn="l" defTabSz="914400">
                <a:defRPr sz="1800">
                  <a:solidFill>
                    <a:schemeClr val="dk1"/>
                  </a:solidFill>
                  <a:latin typeface="+mn-lt"/>
                  <a:ea typeface="+mn-ea"/>
                  <a:cs typeface="+mn-cs"/>
                </a:defRPr>
              </a:lvl4pPr>
              <a:lvl5pPr marL="1828800" algn="l" defTabSz="914400">
                <a:defRPr sz="1800">
                  <a:solidFill>
                    <a:schemeClr val="dk1"/>
                  </a:solidFill>
                  <a:latin typeface="+mn-lt"/>
                  <a:ea typeface="+mn-ea"/>
                  <a:cs typeface="+mn-cs"/>
                </a:defRPr>
              </a:lvl5pPr>
              <a:lvl6pPr marL="2286000" algn="l" defTabSz="914400">
                <a:defRPr sz="1800">
                  <a:solidFill>
                    <a:schemeClr val="dk1"/>
                  </a:solidFill>
                  <a:latin typeface="+mn-lt"/>
                  <a:ea typeface="+mn-ea"/>
                  <a:cs typeface="+mn-cs"/>
                </a:defRPr>
              </a:lvl6pPr>
              <a:lvl7pPr marL="2743200" algn="l" defTabSz="914400">
                <a:defRPr sz="1800">
                  <a:solidFill>
                    <a:schemeClr val="dk1"/>
                  </a:solidFill>
                  <a:latin typeface="+mn-lt"/>
                  <a:ea typeface="+mn-ea"/>
                  <a:cs typeface="+mn-cs"/>
                </a:defRPr>
              </a:lvl7pPr>
              <a:lvl8pPr marL="3200400" algn="l" defTabSz="914400">
                <a:defRPr sz="1800">
                  <a:solidFill>
                    <a:schemeClr val="dk1"/>
                  </a:solidFill>
                  <a:latin typeface="+mn-lt"/>
                  <a:ea typeface="+mn-ea"/>
                  <a:cs typeface="+mn-cs"/>
                </a:defRPr>
              </a:lvl8pPr>
              <a:lvl9pPr marL="3657600" algn="l" defTabSz="914400">
                <a:defRPr sz="1800">
                  <a:solidFill>
                    <a:schemeClr val="dk1"/>
                  </a:solidFill>
                  <a:latin typeface="+mn-lt"/>
                  <a:ea typeface="+mn-ea"/>
                  <a:cs typeface="+mn-cs"/>
                </a:defRPr>
              </a:lvl9pPr>
            </a:lstStyle>
            <a:p>
              <a:pPr algn="ctr">
                <a:defRPr/>
              </a:pPr>
              <a:r>
                <a:rPr lang="en-US" sz="2050" b="1">
                  <a:solidFill>
                    <a:schemeClr val="bg2">
                      <a:lumMod val="10000"/>
                    </a:schemeClr>
                  </a:solidFill>
                  <a:latin typeface="Arial"/>
                  <a:cs typeface="Arial"/>
                </a:rPr>
                <a:t>298 active RP patients </a:t>
              </a:r>
            </a:p>
            <a:p>
              <a:pPr algn="ctr">
                <a:defRPr/>
              </a:pPr>
              <a:r>
                <a:rPr lang="en-US" sz="2050">
                  <a:solidFill>
                    <a:schemeClr val="bg2">
                      <a:lumMod val="10000"/>
                    </a:schemeClr>
                  </a:solidFill>
                  <a:latin typeface="Arial"/>
                  <a:cs typeface="Arial"/>
                </a:rPr>
                <a:t>on </a:t>
              </a:r>
              <a:r>
                <a:rPr lang="en-US" sz="2050">
                  <a:solidFill>
                    <a:schemeClr val="tx1"/>
                  </a:solidFill>
                  <a:latin typeface="Arial"/>
                  <a:cs typeface="Arial"/>
                </a:rPr>
                <a:t>aspirin/NSAIDs/colchicine  </a:t>
              </a:r>
              <a:endParaRPr sz="2050">
                <a:solidFill>
                  <a:schemeClr val="tx1"/>
                </a:solidFill>
              </a:endParaRPr>
            </a:p>
          </p:txBody>
        </p:sp>
        <p:cxnSp>
          <p:nvCxnSpPr>
            <p:cNvPr id="47" name="Straight Connector 46"/>
            <p:cNvCxnSpPr>
              <a:cxnSpLocks/>
            </p:cNvCxnSpPr>
            <p:nvPr/>
          </p:nvCxnSpPr>
          <p:spPr bwMode="auto">
            <a:xfrm>
              <a:off x="18060043" y="8491099"/>
              <a:ext cx="0" cy="457200"/>
            </a:xfrm>
            <a:prstGeom prst="line">
              <a:avLst/>
            </a:prstGeom>
            <a:ln w="28575"/>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bwMode="auto">
            <a:xfrm>
              <a:off x="18060041" y="9657245"/>
              <a:ext cx="343991" cy="1005840"/>
              <a:chOff x="18060041" y="10106421"/>
              <a:chExt cx="343991" cy="1005840"/>
            </a:xfrm>
          </p:grpSpPr>
          <p:cxnSp>
            <p:nvCxnSpPr>
              <p:cNvPr id="50" name="Straight Connector 49"/>
              <p:cNvCxnSpPr>
                <a:cxnSpLocks/>
              </p:cNvCxnSpPr>
              <p:nvPr/>
            </p:nvCxnSpPr>
            <p:spPr bwMode="auto">
              <a:xfrm>
                <a:off x="18060043" y="10106421"/>
                <a:ext cx="0" cy="100584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p:cNvCxnSpPr>
              <p:nvPr/>
            </p:nvCxnSpPr>
            <p:spPr bwMode="auto">
              <a:xfrm>
                <a:off x="18060041" y="10609149"/>
                <a:ext cx="343991" cy="0"/>
              </a:xfrm>
              <a:prstGeom prst="line">
                <a:avLst/>
              </a:prstGeom>
              <a:ln w="28575"/>
            </p:spPr>
            <p:style>
              <a:lnRef idx="2">
                <a:schemeClr val="accent1"/>
              </a:lnRef>
              <a:fillRef idx="0">
                <a:schemeClr val="accent1"/>
              </a:fillRef>
              <a:effectRef idx="1">
                <a:schemeClr val="accent1"/>
              </a:effectRef>
              <a:fontRef idx="minor">
                <a:schemeClr val="tx1"/>
              </a:fontRef>
            </p:style>
          </p:cxnSp>
        </p:grpSp>
      </p:grpSp>
      <p:grpSp>
        <p:nvGrpSpPr>
          <p:cNvPr id="173" name="Group 172"/>
          <p:cNvGrpSpPr/>
          <p:nvPr/>
        </p:nvGrpSpPr>
        <p:grpSpPr bwMode="auto">
          <a:xfrm>
            <a:off x="15819055" y="13142728"/>
            <a:ext cx="21606089" cy="7767347"/>
            <a:chOff x="15255893" y="20701352"/>
            <a:chExt cx="21606089" cy="7767347"/>
          </a:xfrm>
        </p:grpSpPr>
        <p:grpSp>
          <p:nvGrpSpPr>
            <p:cNvPr id="12" name="Group 11"/>
            <p:cNvGrpSpPr/>
            <p:nvPr/>
          </p:nvGrpSpPr>
          <p:grpSpPr bwMode="auto">
            <a:xfrm>
              <a:off x="15255893" y="20701352"/>
              <a:ext cx="21606089" cy="7767347"/>
              <a:chOff x="14872969" y="14266038"/>
              <a:chExt cx="21606089" cy="6510071"/>
            </a:xfrm>
          </p:grpSpPr>
          <p:sp>
            <p:nvSpPr>
              <p:cNvPr id="94" name="TextBox 93"/>
              <p:cNvSpPr txBox="1"/>
              <p:nvPr/>
            </p:nvSpPr>
            <p:spPr bwMode="auto">
              <a:xfrm>
                <a:off x="14872969" y="14266038"/>
                <a:ext cx="21508519" cy="438528"/>
              </a:xfrm>
              <a:prstGeom prst="rect">
                <a:avLst/>
              </a:prstGeom>
              <a:noFill/>
            </p:spPr>
            <p:txBody>
              <a:bodyPr wrap="square" rtlCol="0">
                <a:spAutoFit/>
              </a:bodyPr>
              <a:lstStyle/>
              <a:p>
                <a:pPr algn="ctr">
                  <a:defRPr/>
                </a:pPr>
                <a:r>
                  <a:rPr lang="en-US" sz="2800" b="1" dirty="0">
                    <a:solidFill>
                      <a:srgbClr val="4695A9"/>
                    </a:solidFill>
                    <a:latin typeface="Arial"/>
                    <a:cs typeface="Arial"/>
                  </a:rPr>
                  <a:t>FIGURE 4. 2</a:t>
                </a:r>
                <a:r>
                  <a:rPr lang="en-US" sz="2800" b="1" baseline="30000" dirty="0">
                    <a:solidFill>
                      <a:srgbClr val="4695A9"/>
                    </a:solidFill>
                    <a:latin typeface="Arial"/>
                    <a:cs typeface="Arial"/>
                  </a:rPr>
                  <a:t>nd</a:t>
                </a:r>
                <a:r>
                  <a:rPr lang="en-US" sz="2800" b="1" dirty="0">
                    <a:solidFill>
                      <a:srgbClr val="4695A9"/>
                    </a:solidFill>
                    <a:latin typeface="Arial"/>
                    <a:cs typeface="Arial"/>
                  </a:rPr>
                  <a:t>-LINE TREATMENT CHOICE OVER TIME IN PATIENTS FAILING ASPIRIN/NSAIDS/COLCHICINE</a:t>
                </a:r>
                <a:endParaRPr dirty="0">
                  <a:solidFill>
                    <a:srgbClr val="4695A9"/>
                  </a:solidFill>
                </a:endParaRPr>
              </a:p>
            </p:txBody>
          </p:sp>
          <p:graphicFrame>
            <p:nvGraphicFramePr>
              <p:cNvPr id="33" name="Chart 32"/>
              <p:cNvGraphicFramePr>
                <a:graphicFrameLocks/>
              </p:cNvGraphicFramePr>
              <p:nvPr>
                <p:extLst>
                  <p:ext uri="{D42A27DB-BD31-4B8C-83A1-F6EECF244321}">
                    <p14:modId xmlns:p14="http://schemas.microsoft.com/office/powerpoint/2010/main" val="3686369490"/>
                  </p:ext>
                </p:extLst>
              </p:nvPr>
            </p:nvGraphicFramePr>
            <p:xfrm>
              <a:off x="16133531" y="15038228"/>
              <a:ext cx="20345527" cy="4119578"/>
            </p:xfrm>
            <a:graphic>
              <a:graphicData uri="http://schemas.openxmlformats.org/drawingml/2006/chart">
                <c:chart xmlns:c="http://schemas.openxmlformats.org/drawingml/2006/chart" xmlns:r="http://schemas.openxmlformats.org/officeDocument/2006/relationships" r:id="rId6"/>
              </a:graphicData>
            </a:graphic>
          </p:graphicFrame>
          <p:sp>
            <p:nvSpPr>
              <p:cNvPr id="45" name="TextBox 44"/>
              <p:cNvSpPr txBox="1"/>
              <p:nvPr/>
            </p:nvSpPr>
            <p:spPr bwMode="auto">
              <a:xfrm rot="16199998">
                <a:off x="13508889" y="16745538"/>
                <a:ext cx="5922656" cy="1200329"/>
              </a:xfrm>
              <a:prstGeom prst="rect">
                <a:avLst/>
              </a:prstGeom>
              <a:noFill/>
            </p:spPr>
            <p:txBody>
              <a:bodyPr wrap="square" lIns="91440" tIns="45720" rIns="91440" bIns="45720" rtlCol="0" anchor="t">
                <a:spAutoFit/>
              </a:bodyPr>
              <a:lstStyle/>
              <a:p>
                <a:pPr algn="ctr">
                  <a:defRPr/>
                </a:pPr>
                <a:r>
                  <a:rPr lang="en-US" sz="2400" b="1">
                    <a:latin typeface="Arial"/>
                    <a:cs typeface="Arial"/>
                  </a:rPr>
                  <a:t>Proportion of RP Treatment Intensification Regimens in Patients Failing aspirin/NSAIDs/colchicine (%)</a:t>
                </a:r>
                <a:endParaRPr/>
              </a:p>
            </p:txBody>
          </p:sp>
          <p:sp>
            <p:nvSpPr>
              <p:cNvPr id="162" name="TextBox 161"/>
              <p:cNvSpPr txBox="1"/>
              <p:nvPr/>
            </p:nvSpPr>
            <p:spPr bwMode="auto">
              <a:xfrm>
                <a:off x="18414028" y="15023128"/>
                <a:ext cx="3138112" cy="606201"/>
              </a:xfrm>
              <a:prstGeom prst="rect">
                <a:avLst/>
              </a:prstGeom>
              <a:noFill/>
            </p:spPr>
            <p:txBody>
              <a:bodyPr wrap="square" rtlCol="0">
                <a:spAutoFit/>
              </a:bodyPr>
              <a:lstStyle/>
              <a:p>
                <a:pPr algn="ctr">
                  <a:defRPr/>
                </a:pPr>
                <a:r>
                  <a:rPr lang="en-US" sz="2050">
                    <a:latin typeface="Arial"/>
                    <a:cs typeface="Arial"/>
                  </a:rPr>
                  <a:t>Before Availability of Rilonacept in RP </a:t>
                </a:r>
                <a:endParaRPr sz="2050"/>
              </a:p>
            </p:txBody>
          </p:sp>
          <p:sp>
            <p:nvSpPr>
              <p:cNvPr id="163" name="TextBox 162"/>
              <p:cNvSpPr txBox="1"/>
              <p:nvPr/>
            </p:nvSpPr>
            <p:spPr bwMode="auto">
              <a:xfrm>
                <a:off x="24011580" y="15287533"/>
                <a:ext cx="5633697" cy="341794"/>
              </a:xfrm>
              <a:prstGeom prst="rect">
                <a:avLst/>
              </a:prstGeom>
              <a:noFill/>
            </p:spPr>
            <p:txBody>
              <a:bodyPr wrap="square" rtlCol="0">
                <a:spAutoFit/>
              </a:bodyPr>
              <a:lstStyle/>
              <a:p>
                <a:pPr algn="ctr">
                  <a:defRPr/>
                </a:pPr>
                <a:r>
                  <a:rPr lang="en-US" sz="2050">
                    <a:latin typeface="Arial"/>
                    <a:cs typeface="Arial"/>
                  </a:rPr>
                  <a:t>After Availability of Rilonacept in RP</a:t>
                </a:r>
                <a:endParaRPr sz="2050"/>
              </a:p>
            </p:txBody>
          </p:sp>
          <p:cxnSp>
            <p:nvCxnSpPr>
              <p:cNvPr id="166" name="Straight Connector 165"/>
              <p:cNvCxnSpPr>
                <a:cxnSpLocks/>
              </p:cNvCxnSpPr>
              <p:nvPr/>
            </p:nvCxnSpPr>
            <p:spPr bwMode="auto">
              <a:xfrm>
                <a:off x="19150821" y="15658389"/>
                <a:ext cx="173736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cxnSpLocks/>
              </p:cNvCxnSpPr>
              <p:nvPr/>
            </p:nvCxnSpPr>
            <p:spPr bwMode="auto">
              <a:xfrm>
                <a:off x="22446299" y="15624981"/>
                <a:ext cx="8321039"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bwMode="auto">
              <a:xfrm>
                <a:off x="19082090" y="19123384"/>
                <a:ext cx="1734921" cy="309549"/>
              </a:xfrm>
              <a:prstGeom prst="rect">
                <a:avLst/>
              </a:prstGeom>
              <a:noFill/>
            </p:spPr>
            <p:txBody>
              <a:bodyPr wrap="square" rtlCol="0">
                <a:spAutoFit/>
              </a:bodyPr>
              <a:lstStyle/>
              <a:p>
                <a:pPr algn="ctr">
                  <a:defRPr/>
                </a:pPr>
                <a:r>
                  <a:rPr lang="en-US">
                    <a:latin typeface="Arial"/>
                    <a:cs typeface="Arial"/>
                  </a:rPr>
                  <a:t>n=10</a:t>
                </a:r>
                <a:endParaRPr/>
              </a:p>
            </p:txBody>
          </p:sp>
          <p:sp>
            <p:nvSpPr>
              <p:cNvPr id="206" name="TextBox 205"/>
              <p:cNvSpPr txBox="1"/>
              <p:nvPr/>
            </p:nvSpPr>
            <p:spPr bwMode="auto">
              <a:xfrm>
                <a:off x="22360690" y="19123384"/>
                <a:ext cx="1734921" cy="309549"/>
              </a:xfrm>
              <a:prstGeom prst="rect">
                <a:avLst/>
              </a:prstGeom>
              <a:noFill/>
            </p:spPr>
            <p:txBody>
              <a:bodyPr wrap="square" rtlCol="0">
                <a:spAutoFit/>
              </a:bodyPr>
              <a:lstStyle/>
              <a:p>
                <a:pPr algn="ctr">
                  <a:defRPr/>
                </a:pPr>
                <a:r>
                  <a:rPr lang="en-US">
                    <a:latin typeface="Arial"/>
                    <a:cs typeface="Arial"/>
                  </a:rPr>
                  <a:t>n=31</a:t>
                </a:r>
                <a:endParaRPr/>
              </a:p>
            </p:txBody>
          </p:sp>
          <p:sp>
            <p:nvSpPr>
              <p:cNvPr id="207" name="TextBox 206"/>
              <p:cNvSpPr txBox="1"/>
              <p:nvPr/>
            </p:nvSpPr>
            <p:spPr bwMode="auto">
              <a:xfrm>
                <a:off x="25810116" y="19123384"/>
                <a:ext cx="1734921" cy="309549"/>
              </a:xfrm>
              <a:prstGeom prst="rect">
                <a:avLst/>
              </a:prstGeom>
              <a:noFill/>
            </p:spPr>
            <p:txBody>
              <a:bodyPr wrap="square" rtlCol="0">
                <a:spAutoFit/>
              </a:bodyPr>
              <a:lstStyle/>
              <a:p>
                <a:pPr algn="ctr">
                  <a:defRPr/>
                </a:pPr>
                <a:r>
                  <a:rPr lang="en-US">
                    <a:latin typeface="Arial"/>
                    <a:cs typeface="Arial"/>
                  </a:rPr>
                  <a:t>n=42</a:t>
                </a:r>
                <a:endParaRPr/>
              </a:p>
            </p:txBody>
          </p:sp>
          <p:sp>
            <p:nvSpPr>
              <p:cNvPr id="209" name="TextBox 208"/>
              <p:cNvSpPr txBox="1"/>
              <p:nvPr/>
            </p:nvSpPr>
            <p:spPr bwMode="auto">
              <a:xfrm>
                <a:off x="29058303" y="19123384"/>
                <a:ext cx="1942183" cy="309549"/>
              </a:xfrm>
              <a:prstGeom prst="rect">
                <a:avLst/>
              </a:prstGeom>
              <a:noFill/>
            </p:spPr>
            <p:txBody>
              <a:bodyPr wrap="square" rtlCol="0">
                <a:spAutoFit/>
              </a:bodyPr>
              <a:lstStyle/>
              <a:p>
                <a:pPr algn="ctr">
                  <a:defRPr/>
                </a:pPr>
                <a:r>
                  <a:rPr lang="en-US">
                    <a:latin typeface="Arial"/>
                    <a:cs typeface="Arial"/>
                  </a:rPr>
                  <a:t>n=30</a:t>
                </a:r>
                <a:r>
                  <a:rPr lang="en-US" sz="1800" baseline="30000">
                    <a:latin typeface="Arial"/>
                    <a:cs typeface="Arial"/>
                  </a:rPr>
                  <a:t>£</a:t>
                </a:r>
                <a:endParaRPr/>
              </a:p>
            </p:txBody>
          </p:sp>
          <p:sp>
            <p:nvSpPr>
              <p:cNvPr id="213" name="TextBox 212"/>
              <p:cNvSpPr txBox="1"/>
              <p:nvPr/>
            </p:nvSpPr>
            <p:spPr bwMode="auto">
              <a:xfrm>
                <a:off x="17278329" y="19441178"/>
                <a:ext cx="18046903" cy="1334931"/>
              </a:xfrm>
              <a:prstGeom prst="rect">
                <a:avLst/>
              </a:prstGeom>
              <a:noFill/>
            </p:spPr>
            <p:txBody>
              <a:bodyPr wrap="square">
                <a:spAutoFit/>
              </a:bodyPr>
              <a:lstStyle/>
              <a:p>
                <a:pPr>
                  <a:spcBef>
                    <a:spcPts val="300"/>
                  </a:spcBef>
                  <a:defRPr/>
                </a:pPr>
                <a:r>
                  <a:rPr lang="en-US" dirty="0">
                    <a:latin typeface="Arial"/>
                    <a:ea typeface="Calibri"/>
                    <a:cs typeface="Arial"/>
                  </a:rPr>
                  <a:t>*Partial year 2021 prior to rilonacept availability on April 1, 2021; **Partial year 2021 after rilonacept availability after April 1, 2021</a:t>
                </a:r>
                <a:endParaRPr lang="en-US" dirty="0">
                  <a:latin typeface="Arial"/>
                  <a:cs typeface="Arial"/>
                </a:endParaRPr>
              </a:p>
              <a:p>
                <a:pPr>
                  <a:spcBef>
                    <a:spcPts val="300"/>
                  </a:spcBef>
                  <a:defRPr/>
                </a:pPr>
                <a:r>
                  <a:rPr lang="en-US" dirty="0">
                    <a:latin typeface="Arial"/>
                    <a:cs typeface="Arial"/>
                  </a:rPr>
                  <a:t>€ Of 52 patients starting rilonacept after aspirin/NSAIDs/colchicine, 5 patients utilized steroids as a short-term bridge prior to starting rilonacept (n=2 in 2021, n=2 in 2022, n=1 in 2023); 4 patients (n=2 in 2021, n=2 in 2023) utilized anakinra as a short-term bridge prior to starting rilonacept</a:t>
                </a:r>
                <a:endParaRPr dirty="0"/>
              </a:p>
              <a:p>
                <a:pPr>
                  <a:spcBef>
                    <a:spcPts val="300"/>
                  </a:spcBef>
                  <a:defRPr/>
                </a:pPr>
                <a:r>
                  <a:rPr lang="en-US" dirty="0">
                    <a:latin typeface="Arial"/>
                    <a:cs typeface="Arial"/>
                  </a:rPr>
                  <a:t>£ Data censored at last check-in visit</a:t>
                </a:r>
                <a:endParaRPr dirty="0"/>
              </a:p>
              <a:p>
                <a:pPr>
                  <a:spcBef>
                    <a:spcPts val="300"/>
                  </a:spcBef>
                  <a:defRPr/>
                </a:pPr>
                <a:r>
                  <a:rPr lang="en-US" dirty="0" err="1">
                    <a:latin typeface="Arial"/>
                    <a:cs typeface="Arial"/>
                  </a:rPr>
                  <a:t>csDMARDs</a:t>
                </a:r>
                <a:r>
                  <a:rPr lang="en-US" dirty="0">
                    <a:latin typeface="Arial"/>
                    <a:cs typeface="Arial"/>
                  </a:rPr>
                  <a:t>: conventional disease-modifying antirheumatic drugs; RP: recurrent pericarditis</a:t>
                </a:r>
                <a:endParaRPr dirty="0"/>
              </a:p>
            </p:txBody>
          </p:sp>
          <p:sp>
            <p:nvSpPr>
              <p:cNvPr id="216" name="TextBox 215"/>
              <p:cNvSpPr txBox="1"/>
              <p:nvPr/>
            </p:nvSpPr>
            <p:spPr bwMode="auto">
              <a:xfrm>
                <a:off x="35325232" y="15453491"/>
                <a:ext cx="430469" cy="400110"/>
              </a:xfrm>
              <a:prstGeom prst="rect">
                <a:avLst/>
              </a:prstGeom>
              <a:noFill/>
            </p:spPr>
            <p:txBody>
              <a:bodyPr wrap="square" rtlCol="0">
                <a:spAutoFit/>
              </a:bodyPr>
              <a:lstStyle/>
              <a:p>
                <a:pPr>
                  <a:defRPr/>
                </a:pPr>
                <a:r>
                  <a:rPr lang="en-US" sz="2400">
                    <a:latin typeface="Arial"/>
                    <a:cs typeface="Arial"/>
                  </a:rPr>
                  <a:t>€</a:t>
                </a:r>
                <a:endParaRPr/>
              </a:p>
            </p:txBody>
          </p:sp>
          <p:sp>
            <p:nvSpPr>
              <p:cNvPr id="218" name="TextBox 217"/>
              <p:cNvSpPr txBox="1"/>
              <p:nvPr/>
            </p:nvSpPr>
            <p:spPr bwMode="auto">
              <a:xfrm>
                <a:off x="35090947" y="16169169"/>
                <a:ext cx="430469" cy="400110"/>
              </a:xfrm>
              <a:prstGeom prst="rect">
                <a:avLst/>
              </a:prstGeom>
              <a:noFill/>
            </p:spPr>
            <p:txBody>
              <a:bodyPr wrap="square" rtlCol="0">
                <a:spAutoFit/>
              </a:bodyPr>
              <a:lstStyle/>
              <a:p>
                <a:pPr>
                  <a:defRPr/>
                </a:pPr>
                <a:r>
                  <a:rPr lang="en-US" sz="2400">
                    <a:latin typeface="Arial"/>
                    <a:cs typeface="Arial"/>
                  </a:rPr>
                  <a:t>¥</a:t>
                </a:r>
                <a:endParaRPr/>
              </a:p>
            </p:txBody>
          </p:sp>
        </p:grpSp>
        <p:sp>
          <p:nvSpPr>
            <p:cNvPr id="172" name="Rectangle 171"/>
            <p:cNvSpPr/>
            <p:nvPr/>
          </p:nvSpPr>
          <p:spPr bwMode="auto">
            <a:xfrm>
              <a:off x="32899684" y="22104978"/>
              <a:ext cx="3629446" cy="4082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grpSp>
        <p:nvGrpSpPr>
          <p:cNvPr id="91" name="Group 90"/>
          <p:cNvGrpSpPr/>
          <p:nvPr/>
        </p:nvGrpSpPr>
        <p:grpSpPr bwMode="auto">
          <a:xfrm>
            <a:off x="33556943" y="14335236"/>
            <a:ext cx="5097921" cy="4134229"/>
            <a:chOff x="13308884" y="18787284"/>
            <a:chExt cx="5097921" cy="4134229"/>
          </a:xfrm>
        </p:grpSpPr>
        <p:sp>
          <p:nvSpPr>
            <p:cNvPr id="128" name="Rectangle 127"/>
            <p:cNvSpPr/>
            <p:nvPr/>
          </p:nvSpPr>
          <p:spPr bwMode="auto">
            <a:xfrm>
              <a:off x="13308884" y="19772726"/>
              <a:ext cx="365760" cy="365760"/>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0" name="Rectangle 129"/>
            <p:cNvSpPr/>
            <p:nvPr/>
          </p:nvSpPr>
          <p:spPr bwMode="auto">
            <a:xfrm>
              <a:off x="13308884" y="20661376"/>
              <a:ext cx="365760" cy="365760"/>
            </a:xfrm>
            <a:prstGeom prst="rect">
              <a:avLst/>
            </a:prstGeom>
            <a:solidFill>
              <a:srgbClr val="469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2" name="Rectangle 131"/>
            <p:cNvSpPr/>
            <p:nvPr/>
          </p:nvSpPr>
          <p:spPr bwMode="auto">
            <a:xfrm>
              <a:off x="13308884" y="21567843"/>
              <a:ext cx="365760" cy="365760"/>
            </a:xfrm>
            <a:prstGeom prst="rect">
              <a:avLst/>
            </a:prstGeom>
            <a:solidFill>
              <a:srgbClr val="B8DE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44" name="Rectangle 143"/>
            <p:cNvSpPr/>
            <p:nvPr/>
          </p:nvSpPr>
          <p:spPr bwMode="auto">
            <a:xfrm>
              <a:off x="13308884" y="22471991"/>
              <a:ext cx="365760" cy="365760"/>
            </a:xfrm>
            <a:prstGeom prst="rect">
              <a:avLst/>
            </a:prstGeom>
            <a:solidFill>
              <a:srgbClr val="6F22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46" name="TextBox 145"/>
            <p:cNvSpPr txBox="1"/>
            <p:nvPr/>
          </p:nvSpPr>
          <p:spPr bwMode="auto">
            <a:xfrm>
              <a:off x="13704545" y="18787284"/>
              <a:ext cx="4279881" cy="338554"/>
            </a:xfrm>
            <a:prstGeom prst="rect">
              <a:avLst/>
            </a:prstGeom>
            <a:noFill/>
          </p:spPr>
          <p:txBody>
            <a:bodyPr wrap="square" rtlCol="0">
              <a:spAutoFit/>
            </a:bodyPr>
            <a:lstStyle/>
            <a:p>
              <a:pPr>
                <a:defRPr/>
              </a:pPr>
              <a:endParaRPr lang="en-US" sz="2400" baseline="30000">
                <a:latin typeface="Arial"/>
                <a:cs typeface="Arial"/>
              </a:endParaRPr>
            </a:p>
          </p:txBody>
        </p:sp>
        <p:sp>
          <p:nvSpPr>
            <p:cNvPr id="154" name="TextBox 153"/>
            <p:cNvSpPr txBox="1"/>
            <p:nvPr/>
          </p:nvSpPr>
          <p:spPr bwMode="auto">
            <a:xfrm>
              <a:off x="13704545" y="19723483"/>
              <a:ext cx="3545939" cy="461665"/>
            </a:xfrm>
            <a:prstGeom prst="rect">
              <a:avLst/>
            </a:prstGeom>
            <a:noFill/>
          </p:spPr>
          <p:txBody>
            <a:bodyPr wrap="square" rtlCol="0">
              <a:spAutoFit/>
            </a:bodyPr>
            <a:lstStyle/>
            <a:p>
              <a:pPr>
                <a:defRPr/>
              </a:pPr>
              <a:r>
                <a:rPr lang="en-US" sz="2400">
                  <a:latin typeface="Arial"/>
                  <a:cs typeface="Arial"/>
                </a:rPr>
                <a:t>csDMARDs</a:t>
              </a:r>
              <a:endParaRPr/>
            </a:p>
          </p:txBody>
        </p:sp>
        <p:sp>
          <p:nvSpPr>
            <p:cNvPr id="155" name="TextBox 154"/>
            <p:cNvSpPr txBox="1"/>
            <p:nvPr/>
          </p:nvSpPr>
          <p:spPr bwMode="auto">
            <a:xfrm>
              <a:off x="13704545" y="20610020"/>
              <a:ext cx="4702260" cy="461665"/>
            </a:xfrm>
            <a:prstGeom prst="rect">
              <a:avLst/>
            </a:prstGeom>
            <a:noFill/>
          </p:spPr>
          <p:txBody>
            <a:bodyPr wrap="square" rtlCol="0">
              <a:spAutoFit/>
            </a:bodyPr>
            <a:lstStyle/>
            <a:p>
              <a:pPr>
                <a:defRPr/>
              </a:pPr>
              <a:r>
                <a:rPr lang="en-US" sz="2400">
                  <a:latin typeface="Arial"/>
                  <a:cs typeface="Arial"/>
                </a:rPr>
                <a:t>Corticosteroids</a:t>
              </a:r>
              <a:endParaRPr/>
            </a:p>
          </p:txBody>
        </p:sp>
        <p:sp>
          <p:nvSpPr>
            <p:cNvPr id="157" name="TextBox 156"/>
            <p:cNvSpPr txBox="1"/>
            <p:nvPr/>
          </p:nvSpPr>
          <p:spPr bwMode="auto">
            <a:xfrm>
              <a:off x="13704545" y="21523255"/>
              <a:ext cx="4702260" cy="461665"/>
            </a:xfrm>
            <a:prstGeom prst="rect">
              <a:avLst/>
            </a:prstGeom>
            <a:noFill/>
          </p:spPr>
          <p:txBody>
            <a:bodyPr wrap="square" rtlCol="0">
              <a:spAutoFit/>
            </a:bodyPr>
            <a:lstStyle/>
            <a:p>
              <a:pPr>
                <a:defRPr/>
              </a:pPr>
              <a:r>
                <a:rPr lang="en-US" sz="2400">
                  <a:latin typeface="Arial"/>
                  <a:cs typeface="Arial"/>
                </a:rPr>
                <a:t>Anakinra</a:t>
              </a:r>
              <a:endParaRPr lang="en-US" sz="2400" baseline="30000">
                <a:latin typeface="Arial"/>
                <a:cs typeface="Arial"/>
              </a:endParaRPr>
            </a:p>
          </p:txBody>
        </p:sp>
        <p:sp>
          <p:nvSpPr>
            <p:cNvPr id="171" name="TextBox 170"/>
            <p:cNvSpPr txBox="1"/>
            <p:nvPr/>
          </p:nvSpPr>
          <p:spPr bwMode="auto">
            <a:xfrm>
              <a:off x="13704545" y="22459848"/>
              <a:ext cx="4702260" cy="461665"/>
            </a:xfrm>
            <a:prstGeom prst="rect">
              <a:avLst/>
            </a:prstGeom>
            <a:noFill/>
          </p:spPr>
          <p:txBody>
            <a:bodyPr wrap="square" rtlCol="0">
              <a:spAutoFit/>
            </a:bodyPr>
            <a:lstStyle/>
            <a:p>
              <a:pPr>
                <a:defRPr/>
              </a:pPr>
              <a:r>
                <a:rPr lang="en-US" sz="2400">
                  <a:latin typeface="Arial"/>
                  <a:cs typeface="Arial"/>
                </a:rPr>
                <a:t>Rilonacept</a:t>
              </a:r>
              <a:r>
                <a:rPr lang="en-US" sz="3200" baseline="30000">
                  <a:latin typeface="Arial"/>
                  <a:cs typeface="Arial"/>
                </a:rPr>
                <a:t>€</a:t>
              </a:r>
              <a:endParaRPr lang="en-US" sz="2400" baseline="30000">
                <a:latin typeface="Arial"/>
                <a:cs typeface="Arial"/>
              </a:endParaRPr>
            </a:p>
          </p:txBody>
        </p:sp>
      </p:grpSp>
      <p:sp>
        <p:nvSpPr>
          <p:cNvPr id="23" name="TextBox 22"/>
          <p:cNvSpPr txBox="1"/>
          <p:nvPr/>
        </p:nvSpPr>
        <p:spPr bwMode="auto">
          <a:xfrm>
            <a:off x="232931" y="28435158"/>
            <a:ext cx="13700403" cy="323165"/>
          </a:xfrm>
          <a:prstGeom prst="rect">
            <a:avLst/>
          </a:prstGeom>
          <a:noFill/>
        </p:spPr>
        <p:txBody>
          <a:bodyPr wrap="square">
            <a:spAutoFit/>
          </a:bodyPr>
          <a:lstStyle/>
          <a:p>
            <a:pPr>
              <a:defRPr/>
            </a:pPr>
            <a:r>
              <a:rPr lang="en-US" sz="1500" dirty="0">
                <a:latin typeface="Arial"/>
                <a:ea typeface="Calibri"/>
                <a:cs typeface="Arial"/>
              </a:rPr>
              <a:t>Note: all treatments were prescribed as part of routine clinical care. The registry did not influence the diagnosis or management of RP patients in the study.</a:t>
            </a:r>
            <a:endParaRPr lang="en-US" sz="1500" dirty="0">
              <a:latin typeface="Arial"/>
              <a:cs typeface="Arial"/>
            </a:endParaRPr>
          </a:p>
        </p:txBody>
      </p:sp>
      <p:pic>
        <p:nvPicPr>
          <p:cNvPr id="22" name="Picture 21"/>
          <p:cNvPicPr>
            <a:picLocks noChangeAspect="1"/>
          </p:cNvPicPr>
          <p:nvPr/>
        </p:nvPicPr>
        <p:blipFill>
          <a:blip r:embed="rId7"/>
          <a:stretch/>
        </p:blipFill>
        <p:spPr bwMode="auto">
          <a:xfrm>
            <a:off x="7479868" y="23241965"/>
            <a:ext cx="7803568" cy="4967250"/>
          </a:xfrm>
          <a:prstGeom prst="rect">
            <a:avLst/>
          </a:prstGeom>
        </p:spPr>
      </p:pic>
      <p:sp>
        <p:nvSpPr>
          <p:cNvPr id="8" name="Footer Placeholder 3"/>
          <p:cNvSpPr txBox="1"/>
          <p:nvPr/>
        </p:nvSpPr>
        <p:spPr bwMode="auto">
          <a:xfrm>
            <a:off x="20824942" y="27872291"/>
            <a:ext cx="30199014" cy="1210302"/>
          </a:xfrm>
          <a:prstGeom prst="rect">
            <a:avLst/>
          </a:prstGeom>
        </p:spPr>
        <p:txBody>
          <a:bodyPr vert="horz" lIns="0" tIns="0" rIns="0" bIns="0" rtlCol="0" anchor="ctr">
            <a:noAutofit/>
          </a:bodyPr>
          <a:lstStyle>
            <a:defPPr>
              <a:defRPr lang="en-US"/>
            </a:defPPr>
            <a:lvl1pPr marL="0" algn="r" defTabSz="1088604">
              <a:defRPr sz="1600" b="1" cap="all" spc="240">
                <a:solidFill>
                  <a:schemeClr val="accent3"/>
                </a:solidFill>
                <a:latin typeface="+mn-lt"/>
                <a:ea typeface="+mn-ea"/>
                <a:cs typeface="+mn-cs"/>
              </a:defRPr>
            </a:lvl1pPr>
            <a:lvl2pPr marL="1088604" algn="l" defTabSz="1088604">
              <a:defRPr sz="4300">
                <a:solidFill>
                  <a:schemeClr val="tx1"/>
                </a:solidFill>
                <a:latin typeface="+mn-lt"/>
                <a:ea typeface="+mn-ea"/>
                <a:cs typeface="+mn-cs"/>
              </a:defRPr>
            </a:lvl2pPr>
            <a:lvl3pPr marL="2177208" algn="l" defTabSz="1088604">
              <a:defRPr sz="4300">
                <a:solidFill>
                  <a:schemeClr val="tx1"/>
                </a:solidFill>
                <a:latin typeface="+mn-lt"/>
                <a:ea typeface="+mn-ea"/>
                <a:cs typeface="+mn-cs"/>
              </a:defRPr>
            </a:lvl3pPr>
            <a:lvl4pPr marL="3265812" algn="l" defTabSz="1088604">
              <a:defRPr sz="4300">
                <a:solidFill>
                  <a:schemeClr val="tx1"/>
                </a:solidFill>
                <a:latin typeface="+mn-lt"/>
                <a:ea typeface="+mn-ea"/>
                <a:cs typeface="+mn-cs"/>
              </a:defRPr>
            </a:lvl4pPr>
            <a:lvl5pPr marL="4354417" algn="l" defTabSz="1088604">
              <a:defRPr sz="4300">
                <a:solidFill>
                  <a:schemeClr val="tx1"/>
                </a:solidFill>
                <a:latin typeface="+mn-lt"/>
                <a:ea typeface="+mn-ea"/>
                <a:cs typeface="+mn-cs"/>
              </a:defRPr>
            </a:lvl5pPr>
            <a:lvl6pPr marL="5443021" algn="l" defTabSz="1088604">
              <a:defRPr sz="4300">
                <a:solidFill>
                  <a:schemeClr val="tx1"/>
                </a:solidFill>
                <a:latin typeface="+mn-lt"/>
                <a:ea typeface="+mn-ea"/>
                <a:cs typeface="+mn-cs"/>
              </a:defRPr>
            </a:lvl6pPr>
            <a:lvl7pPr marL="6531625" algn="l" defTabSz="1088604">
              <a:defRPr sz="4300">
                <a:solidFill>
                  <a:schemeClr val="tx1"/>
                </a:solidFill>
                <a:latin typeface="+mn-lt"/>
                <a:ea typeface="+mn-ea"/>
                <a:cs typeface="+mn-cs"/>
              </a:defRPr>
            </a:lvl7pPr>
            <a:lvl8pPr marL="7620229" algn="l" defTabSz="1088604">
              <a:defRPr sz="4300">
                <a:solidFill>
                  <a:schemeClr val="tx1"/>
                </a:solidFill>
                <a:latin typeface="+mn-lt"/>
                <a:ea typeface="+mn-ea"/>
                <a:cs typeface="+mn-cs"/>
              </a:defRPr>
            </a:lvl8pPr>
            <a:lvl9pPr marL="8708833" algn="l" defTabSz="1088604">
              <a:defRPr sz="4300">
                <a:solidFill>
                  <a:schemeClr val="tx1"/>
                </a:solidFill>
                <a:latin typeface="+mn-lt"/>
                <a:ea typeface="+mn-ea"/>
                <a:cs typeface="+mn-cs"/>
              </a:defRPr>
            </a:lvl9pPr>
          </a:lstStyle>
          <a:p>
            <a:pPr>
              <a:defRPr/>
            </a:pPr>
            <a:r>
              <a:rPr lang="en-US" sz="2400" dirty="0">
                <a:solidFill>
                  <a:srgbClr val="6F2277"/>
                </a:solidFill>
                <a:latin typeface="Arial"/>
                <a:cs typeface="Arial"/>
              </a:rPr>
              <a:t>PRESENTED BY AAMER KHAN, KINIKSA PHARMACEUTICALS • Tennessee Chapter – American College of Cardiology • November 1-2, 2024 • Nashville, TN</a:t>
            </a:r>
            <a:endParaRPr lang="en-US" sz="1400" dirty="0"/>
          </a:p>
        </p:txBody>
      </p:sp>
      <p:graphicFrame>
        <p:nvGraphicFramePr>
          <p:cNvPr id="26" name="Table 25"/>
          <p:cNvGraphicFramePr>
            <a:graphicFrameLocks noGrp="1"/>
          </p:cNvGraphicFramePr>
          <p:nvPr>
            <p:extLst>
              <p:ext uri="{D42A27DB-BD31-4B8C-83A1-F6EECF244321}">
                <p14:modId xmlns:p14="http://schemas.microsoft.com/office/powerpoint/2010/main" val="1644104009"/>
              </p:ext>
            </p:extLst>
          </p:nvPr>
        </p:nvGraphicFramePr>
        <p:xfrm>
          <a:off x="1147743" y="23013405"/>
          <a:ext cx="5784727" cy="5370000"/>
        </p:xfrm>
        <a:graphic>
          <a:graphicData uri="http://schemas.openxmlformats.org/drawingml/2006/table">
            <a:tbl>
              <a:tblPr>
                <a:tableStyleId>{FABFCF23-3B69-468F-B69F-88F6DE6A72F2}</a:tableStyleId>
              </a:tblPr>
              <a:tblGrid>
                <a:gridCol w="2352352">
                  <a:extLst>
                    <a:ext uri="{9D8B030D-6E8A-4147-A177-3AD203B41FA5}">
                      <a16:colId xmlns:a16="http://schemas.microsoft.com/office/drawing/2014/main" val="20000"/>
                    </a:ext>
                  </a:extLst>
                </a:gridCol>
                <a:gridCol w="2400406">
                  <a:extLst>
                    <a:ext uri="{9D8B030D-6E8A-4147-A177-3AD203B41FA5}">
                      <a16:colId xmlns:a16="http://schemas.microsoft.com/office/drawing/2014/main" val="20001"/>
                    </a:ext>
                  </a:extLst>
                </a:gridCol>
                <a:gridCol w="423080">
                  <a:extLst>
                    <a:ext uri="{9D8B030D-6E8A-4147-A177-3AD203B41FA5}">
                      <a16:colId xmlns:a16="http://schemas.microsoft.com/office/drawing/2014/main" val="20002"/>
                    </a:ext>
                  </a:extLst>
                </a:gridCol>
                <a:gridCol w="608889">
                  <a:extLst>
                    <a:ext uri="{9D8B030D-6E8A-4147-A177-3AD203B41FA5}">
                      <a16:colId xmlns:a16="http://schemas.microsoft.com/office/drawing/2014/main" val="20003"/>
                    </a:ext>
                  </a:extLst>
                </a:gridCol>
              </a:tblGrid>
              <a:tr h="178678">
                <a:tc>
                  <a:txBody>
                    <a:bodyPr/>
                    <a:lstStyle/>
                    <a:p>
                      <a:pPr algn="ctr">
                        <a:defRPr/>
                      </a:pPr>
                      <a:r>
                        <a:rPr lang="en-US" sz="900" u="none" strike="noStrike">
                          <a:solidFill>
                            <a:schemeClr val="bg1"/>
                          </a:solidFill>
                          <a:highlight>
                            <a:srgbClr val="4695A9"/>
                          </a:highlight>
                          <a:latin typeface="Calibri"/>
                        </a:rPr>
                        <a:t>Principal Investigator</a:t>
                      </a:r>
                      <a:endParaRPr lang="en-US" sz="900" b="0" i="0" u="none" strike="noStrike">
                        <a:solidFill>
                          <a:schemeClr val="bg1"/>
                        </a:solidFill>
                        <a:highlight>
                          <a:srgbClr val="4695A9"/>
                        </a:highlight>
                        <a:latin typeface="Calibri"/>
                      </a:endParaRPr>
                    </a:p>
                  </a:txBody>
                  <a:tcPr marL="9525" marR="9525" marT="9525" marB="0" anchor="ctr">
                    <a:solidFill>
                      <a:srgbClr val="4695A9"/>
                    </a:solidFill>
                  </a:tcPr>
                </a:tc>
                <a:tc>
                  <a:txBody>
                    <a:bodyPr/>
                    <a:lstStyle/>
                    <a:p>
                      <a:pPr algn="ctr">
                        <a:defRPr/>
                      </a:pPr>
                      <a:r>
                        <a:rPr lang="en-US" sz="900" u="none" strike="noStrike">
                          <a:solidFill>
                            <a:schemeClr val="bg1"/>
                          </a:solidFill>
                          <a:highlight>
                            <a:srgbClr val="4695A9"/>
                          </a:highlight>
                          <a:latin typeface="Calibri"/>
                        </a:rPr>
                        <a:t>Site</a:t>
                      </a:r>
                      <a:endParaRPr lang="en-US" sz="900" b="0" i="0" u="none" strike="noStrike">
                        <a:solidFill>
                          <a:schemeClr val="bg1"/>
                        </a:solidFill>
                        <a:highlight>
                          <a:srgbClr val="4695A9"/>
                        </a:highlight>
                        <a:latin typeface="Calibri"/>
                      </a:endParaRPr>
                    </a:p>
                  </a:txBody>
                  <a:tcPr marL="9525" marR="9525" marT="9525" marB="0" anchor="ctr">
                    <a:solidFill>
                      <a:srgbClr val="4695A9"/>
                    </a:solidFill>
                  </a:tcPr>
                </a:tc>
                <a:tc>
                  <a:txBody>
                    <a:bodyPr/>
                    <a:lstStyle/>
                    <a:p>
                      <a:pPr algn="ctr">
                        <a:defRPr/>
                      </a:pPr>
                      <a:r>
                        <a:rPr lang="en-US" sz="900" u="none" strike="noStrike">
                          <a:solidFill>
                            <a:schemeClr val="bg1"/>
                          </a:solidFill>
                          <a:highlight>
                            <a:srgbClr val="4695A9"/>
                          </a:highlight>
                          <a:latin typeface="Calibri"/>
                        </a:rPr>
                        <a:t>State</a:t>
                      </a:r>
                      <a:endParaRPr lang="en-US" sz="900" b="0" i="0" u="none" strike="noStrike">
                        <a:solidFill>
                          <a:schemeClr val="bg1"/>
                        </a:solidFill>
                        <a:highlight>
                          <a:srgbClr val="4695A9"/>
                        </a:highlight>
                        <a:latin typeface="Calibri"/>
                      </a:endParaRPr>
                    </a:p>
                  </a:txBody>
                  <a:tcPr marL="9525" marR="9525" marT="9525" marB="0" anchor="ctr">
                    <a:solidFill>
                      <a:srgbClr val="4695A9"/>
                    </a:solidFill>
                  </a:tcPr>
                </a:tc>
                <a:tc>
                  <a:txBody>
                    <a:bodyPr/>
                    <a:lstStyle/>
                    <a:p>
                      <a:pPr algn="ctr">
                        <a:defRPr/>
                      </a:pPr>
                      <a:r>
                        <a:rPr lang="en-US" sz="900" u="none" strike="noStrike">
                          <a:solidFill>
                            <a:schemeClr val="bg1"/>
                          </a:solidFill>
                          <a:highlight>
                            <a:srgbClr val="4695A9"/>
                          </a:highlight>
                          <a:latin typeface="Calibri"/>
                        </a:rPr>
                        <a:t>Patients</a:t>
                      </a:r>
                      <a:endParaRPr lang="en-US" sz="900" b="0" i="0" u="none" strike="noStrike">
                        <a:solidFill>
                          <a:schemeClr val="bg1"/>
                        </a:solidFill>
                        <a:highlight>
                          <a:srgbClr val="4695A9"/>
                        </a:highlight>
                        <a:latin typeface="Calibri"/>
                      </a:endParaRPr>
                    </a:p>
                  </a:txBody>
                  <a:tcPr marL="9525" marR="9525" marT="9525" marB="0" anchor="ctr">
                    <a:solidFill>
                      <a:srgbClr val="4695A9"/>
                    </a:solidFill>
                  </a:tcPr>
                </a:tc>
                <a:extLst>
                  <a:ext uri="{0D108BD9-81ED-4DB2-BD59-A6C34878D82A}">
                    <a16:rowId xmlns:a16="http://schemas.microsoft.com/office/drawing/2014/main" val="10000"/>
                  </a:ext>
                </a:extLst>
              </a:tr>
              <a:tr h="178678">
                <a:tc>
                  <a:txBody>
                    <a:bodyPr/>
                    <a:lstStyle/>
                    <a:p>
                      <a:pPr algn="l">
                        <a:defRPr/>
                      </a:pPr>
                      <a:r>
                        <a:rPr lang="en-US" sz="900" u="none" strike="noStrike">
                          <a:latin typeface="Calibri"/>
                        </a:rPr>
                        <a:t>Allan Klein</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Cleveland Clinic Foundation</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OH</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73</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178678">
                <a:tc>
                  <a:txBody>
                    <a:bodyPr/>
                    <a:lstStyle/>
                    <a:p>
                      <a:pPr algn="l">
                        <a:defRPr/>
                      </a:pPr>
                      <a:r>
                        <a:rPr lang="en-US" sz="900" u="none" strike="noStrike">
                          <a:latin typeface="Calibri"/>
                        </a:rPr>
                        <a:t>S. Allen Luis</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Mayo Clinic Rochester</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MN</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52</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178678">
                <a:tc>
                  <a:txBody>
                    <a:bodyPr/>
                    <a:lstStyle/>
                    <a:p>
                      <a:pPr algn="l">
                        <a:defRPr/>
                      </a:pPr>
                      <a:r>
                        <a:rPr lang="en-US" sz="900" u="none" strike="noStrike">
                          <a:latin typeface="Calibri"/>
                        </a:rPr>
                        <a:t>Moneal Shah</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Allegheny Health Network</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PA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46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178678">
                <a:tc>
                  <a:txBody>
                    <a:bodyPr/>
                    <a:lstStyle/>
                    <a:p>
                      <a:pPr algn="l">
                        <a:defRPr/>
                      </a:pPr>
                      <a:r>
                        <a:rPr lang="en-US" sz="900" u="none" strike="noStrike">
                          <a:latin typeface="Calibri"/>
                        </a:rPr>
                        <a:t>Brittany Weber</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Brigham &amp; Women's Hospital</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MA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29</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178678">
                <a:tc>
                  <a:txBody>
                    <a:bodyPr/>
                    <a:lstStyle/>
                    <a:p>
                      <a:pPr algn="l">
                        <a:defRPr/>
                      </a:pPr>
                      <a:r>
                        <a:rPr lang="en-US" sz="900" u="none" strike="noStrike">
                          <a:latin typeface="Calibri"/>
                        </a:rPr>
                        <a:t>Jonathan Salik</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Massachusetts General Hospital </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MA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26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5"/>
                  </a:ext>
                </a:extLst>
              </a:tr>
              <a:tr h="178678">
                <a:tc>
                  <a:txBody>
                    <a:bodyPr/>
                    <a:lstStyle/>
                    <a:p>
                      <a:pPr algn="l">
                        <a:defRPr/>
                      </a:pPr>
                      <a:r>
                        <a:rPr lang="en-US" sz="900" u="none" strike="noStrike">
                          <a:latin typeface="Calibri"/>
                        </a:rPr>
                        <a:t>Michael Garshick</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NYU Langone health</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NY</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26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6"/>
                  </a:ext>
                </a:extLst>
              </a:tr>
              <a:tr h="178678">
                <a:tc>
                  <a:txBody>
                    <a:bodyPr/>
                    <a:lstStyle/>
                    <a:p>
                      <a:pPr algn="l">
                        <a:defRPr/>
                      </a:pPr>
                      <a:r>
                        <a:rPr lang="en-US" sz="900" u="none" strike="noStrike">
                          <a:latin typeface="Calibri"/>
                        </a:rPr>
                        <a:t>Georgia Thomas</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Virginia Commonwealth University</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VA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20</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7"/>
                  </a:ext>
                </a:extLst>
              </a:tr>
              <a:tr h="178678">
                <a:tc>
                  <a:txBody>
                    <a:bodyPr/>
                    <a:lstStyle/>
                    <a:p>
                      <a:pPr algn="l">
                        <a:defRPr/>
                      </a:pPr>
                      <a:r>
                        <a:rPr lang="en-US" sz="900" u="none" strike="noStrike">
                          <a:latin typeface="Calibri"/>
                        </a:rPr>
                        <a:t>Jesson Yeh</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TKL Research (decentralized site)</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NJ</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17</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8"/>
                  </a:ext>
                </a:extLst>
              </a:tr>
              <a:tr h="184709">
                <a:tc>
                  <a:txBody>
                    <a:bodyPr/>
                    <a:lstStyle/>
                    <a:p>
                      <a:pPr algn="l">
                        <a:defRPr/>
                      </a:pPr>
                      <a:r>
                        <a:rPr lang="en-US" sz="900" u="none" strike="noStrike">
                          <a:latin typeface="Calibri"/>
                        </a:rPr>
                        <a:t>Dennis Finkelstein/James Walter</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Northwell Health/Lennox Hill Hospital </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NY</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15</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9"/>
                  </a:ext>
                </a:extLst>
              </a:tr>
              <a:tr h="178678">
                <a:tc>
                  <a:txBody>
                    <a:bodyPr/>
                    <a:lstStyle/>
                    <a:p>
                      <a:pPr algn="l">
                        <a:defRPr/>
                      </a:pPr>
                      <a:r>
                        <a:rPr lang="en-US" sz="900" u="none" strike="noStrike">
                          <a:latin typeface="Calibri"/>
                        </a:rPr>
                        <a:t>Amanda Verma</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Barnes Jewish/Washington Unniversity</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MO</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12</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0"/>
                  </a:ext>
                </a:extLst>
              </a:tr>
              <a:tr h="178678">
                <a:tc>
                  <a:txBody>
                    <a:bodyPr/>
                    <a:lstStyle/>
                    <a:p>
                      <a:pPr algn="l">
                        <a:defRPr/>
                      </a:pPr>
                      <a:r>
                        <a:rPr lang="en-US" sz="900" u="none" strike="noStrike">
                          <a:latin typeface="Calibri"/>
                        </a:rPr>
                        <a:t>Dipan Shah</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Houston Methodist</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TX</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12</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1"/>
                  </a:ext>
                </a:extLst>
              </a:tr>
              <a:tr h="178678">
                <a:tc>
                  <a:txBody>
                    <a:bodyPr/>
                    <a:lstStyle/>
                    <a:p>
                      <a:pPr algn="l">
                        <a:defRPr/>
                      </a:pPr>
                      <a:r>
                        <a:rPr lang="en-US" sz="900" u="none" strike="noStrike">
                          <a:latin typeface="Calibri"/>
                        </a:rPr>
                        <a:t>Nicolas </a:t>
                      </a:r>
                      <a:r>
                        <a:rPr lang="en-US" sz="900" u="none" strike="noStrike" err="1">
                          <a:latin typeface="Calibri"/>
                        </a:rPr>
                        <a:t>Phreaner</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University of California, San Diego</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CA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12</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2"/>
                  </a:ext>
                </a:extLst>
              </a:tr>
              <a:tr h="178678">
                <a:tc>
                  <a:txBody>
                    <a:bodyPr/>
                    <a:lstStyle/>
                    <a:p>
                      <a:pPr algn="l">
                        <a:defRPr/>
                      </a:pPr>
                      <a:r>
                        <a:rPr lang="en-US" sz="900" u="none" strike="noStrike">
                          <a:latin typeface="Calibri"/>
                        </a:rPr>
                        <a:t>David Lin</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Minneapolis Heart Institute Foundation</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MN</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11</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3"/>
                  </a:ext>
                </a:extLst>
              </a:tr>
              <a:tr h="178678">
                <a:tc>
                  <a:txBody>
                    <a:bodyPr/>
                    <a:lstStyle/>
                    <a:p>
                      <a:pPr algn="l">
                        <a:defRPr/>
                      </a:pPr>
                      <a:r>
                        <a:rPr lang="en-US" sz="900" u="none" strike="noStrike">
                          <a:latin typeface="Calibri"/>
                        </a:rPr>
                        <a:t>Luigi Adamo</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Johns Hopkins</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MD</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10</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4"/>
                  </a:ext>
                </a:extLst>
              </a:tr>
              <a:tr h="178678">
                <a:tc>
                  <a:txBody>
                    <a:bodyPr/>
                    <a:lstStyle/>
                    <a:p>
                      <a:pPr algn="l">
                        <a:defRPr/>
                      </a:pPr>
                      <a:r>
                        <a:rPr lang="en-US" sz="900" u="none" strike="noStrike">
                          <a:latin typeface="Calibri"/>
                        </a:rPr>
                        <a:t>Thomas Waggoner</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Pima Heart and Vascular</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AZ</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7</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5"/>
                  </a:ext>
                </a:extLst>
              </a:tr>
              <a:tr h="178678">
                <a:tc>
                  <a:txBody>
                    <a:bodyPr/>
                    <a:lstStyle/>
                    <a:p>
                      <a:pPr algn="l">
                        <a:defRPr/>
                      </a:pPr>
                      <a:r>
                        <a:rPr lang="en-US" sz="900" u="none" strike="noStrike">
                          <a:latin typeface="Calibri"/>
                        </a:rPr>
                        <a:t>Michael Portman</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Seattle Children's Hospital</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WA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6"/>
                  </a:ext>
                </a:extLst>
              </a:tr>
              <a:tr h="178678">
                <a:tc>
                  <a:txBody>
                    <a:bodyPr/>
                    <a:lstStyle/>
                    <a:p>
                      <a:pPr algn="l">
                        <a:defRPr/>
                      </a:pPr>
                      <a:r>
                        <a:rPr lang="en-US" sz="900" u="none" strike="noStrike">
                          <a:latin typeface="Calibri"/>
                        </a:rPr>
                        <a:t>Austin Robinson</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Scripps</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CA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7"/>
                  </a:ext>
                </a:extLst>
              </a:tr>
              <a:tr h="178678">
                <a:tc>
                  <a:txBody>
                    <a:bodyPr/>
                    <a:lstStyle/>
                    <a:p>
                      <a:pPr algn="l">
                        <a:defRPr/>
                      </a:pPr>
                      <a:r>
                        <a:rPr lang="en-US" sz="900" u="none" strike="noStrike">
                          <a:latin typeface="Calibri"/>
                        </a:rPr>
                        <a:t>Robert Siegel</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Cedars Sinai</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CA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8"/>
                  </a:ext>
                </a:extLst>
              </a:tr>
              <a:tr h="178678">
                <a:tc>
                  <a:txBody>
                    <a:bodyPr/>
                    <a:lstStyle/>
                    <a:p>
                      <a:pPr algn="l">
                        <a:defRPr/>
                      </a:pPr>
                      <a:r>
                        <a:rPr lang="en-US" sz="900" u="none" strike="noStrike">
                          <a:latin typeface="Calibri"/>
                        </a:rPr>
                        <a:t>Mohamed Al-Kazaz</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Northwestern University</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IL</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9"/>
                  </a:ext>
                </a:extLst>
              </a:tr>
              <a:tr h="178678">
                <a:tc>
                  <a:txBody>
                    <a:bodyPr/>
                    <a:lstStyle/>
                    <a:p>
                      <a:pPr algn="l">
                        <a:defRPr/>
                      </a:pPr>
                      <a:r>
                        <a:rPr lang="en-US" sz="900" u="none" strike="noStrike">
                          <a:latin typeface="Calibri"/>
                        </a:rPr>
                        <a:t>John Ryan</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University of Utah</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UT</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6</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0"/>
                  </a:ext>
                </a:extLst>
              </a:tr>
              <a:tr h="178678">
                <a:tc>
                  <a:txBody>
                    <a:bodyPr/>
                    <a:lstStyle/>
                    <a:p>
                      <a:pPr algn="l">
                        <a:defRPr/>
                      </a:pPr>
                      <a:r>
                        <a:rPr lang="en-US" sz="900" u="none" strike="noStrike">
                          <a:latin typeface="Calibri"/>
                        </a:rPr>
                        <a:t>Tracy Hagerty</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University of Vermont</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VT</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5</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1"/>
                  </a:ext>
                </a:extLst>
              </a:tr>
              <a:tr h="178678">
                <a:tc>
                  <a:txBody>
                    <a:bodyPr/>
                    <a:lstStyle/>
                    <a:p>
                      <a:pPr algn="l">
                        <a:defRPr/>
                      </a:pPr>
                      <a:r>
                        <a:rPr lang="en-US" sz="900" u="none" strike="noStrike">
                          <a:latin typeface="Calibri"/>
                        </a:rPr>
                        <a:t>Suneet Purohit</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Alaska Heart and Vascular Institute</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AK</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3</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2"/>
                  </a:ext>
                </a:extLst>
              </a:tr>
              <a:tr h="182307">
                <a:tc>
                  <a:txBody>
                    <a:bodyPr/>
                    <a:lstStyle/>
                    <a:p>
                      <a:pPr algn="l">
                        <a:defRPr/>
                      </a:pPr>
                      <a:r>
                        <a:rPr lang="en-US" sz="900" u="none" strike="noStrike">
                          <a:latin typeface="Calibri"/>
                        </a:rPr>
                        <a:t>John Peterson</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Swedish Medical Center/Providence Health</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WA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2</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3"/>
                  </a:ext>
                </a:extLst>
              </a:tr>
              <a:tr h="178678">
                <a:tc>
                  <a:txBody>
                    <a:bodyPr/>
                    <a:lstStyle/>
                    <a:p>
                      <a:pPr algn="l">
                        <a:defRPr/>
                      </a:pPr>
                      <a:r>
                        <a:rPr lang="en-US" sz="900" u="none" strike="noStrike">
                          <a:latin typeface="Calibri"/>
                        </a:rPr>
                        <a:t>Chadi Alraies</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Wayne State/Detroit Medical Center</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MI</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5"/>
                  </a:ext>
                </a:extLst>
              </a:tr>
              <a:tr h="178678">
                <a:tc>
                  <a:txBody>
                    <a:bodyPr/>
                    <a:lstStyle/>
                    <a:p>
                      <a:pPr algn="l">
                        <a:defRPr/>
                      </a:pPr>
                      <a:r>
                        <a:rPr lang="en-US" sz="900" u="none" strike="noStrike">
                          <a:latin typeface="Calibri"/>
                        </a:rPr>
                        <a:t>Allan Klein (Craig Asher)</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Cleveland Clinic - Florida</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FL</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1</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6"/>
                  </a:ext>
                </a:extLst>
              </a:tr>
              <a:tr h="178678">
                <a:tc>
                  <a:txBody>
                    <a:bodyPr/>
                    <a:lstStyle/>
                    <a:p>
                      <a:pPr algn="l">
                        <a:defRPr/>
                      </a:pPr>
                      <a:r>
                        <a:rPr lang="en-US" sz="900" u="none" strike="noStrike">
                          <a:latin typeface="Calibri"/>
                        </a:rPr>
                        <a:t>Kathleen Zhang</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University of Texas Southwestern</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TX</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0</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7"/>
                  </a:ext>
                </a:extLst>
              </a:tr>
              <a:tr h="178678">
                <a:tc>
                  <a:txBody>
                    <a:bodyPr/>
                    <a:lstStyle/>
                    <a:p>
                      <a:pPr algn="l">
                        <a:defRPr/>
                      </a:pPr>
                      <a:r>
                        <a:rPr lang="en-US" sz="900" u="none" strike="noStrike">
                          <a:latin typeface="Calibri"/>
                        </a:rPr>
                        <a:t>Sarosh P. Batlivala</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Cincinnati Children's Hospital</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OH</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0</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8"/>
                  </a:ext>
                </a:extLst>
              </a:tr>
              <a:tr h="178678">
                <a:tc>
                  <a:txBody>
                    <a:bodyPr/>
                    <a:lstStyle/>
                    <a:p>
                      <a:pPr algn="l">
                        <a:defRPr/>
                      </a:pPr>
                      <a:r>
                        <a:rPr lang="en-US" sz="900" u="none" strike="noStrike">
                          <a:latin typeface="Calibri"/>
                        </a:rPr>
                        <a:t>Ashraf Harahsheh</a:t>
                      </a:r>
                      <a:endParaRPr lang="en-US" sz="900" b="0" i="0" u="none" strike="noStrike">
                        <a:solidFill>
                          <a:srgbClr val="000000"/>
                        </a:solidFill>
                        <a:latin typeface="Calibri"/>
                      </a:endParaRPr>
                    </a:p>
                  </a:txBody>
                  <a:tcPr marL="9525" marR="9525" marT="9525" marB="0" anchor="b"/>
                </a:tc>
                <a:tc>
                  <a:txBody>
                    <a:bodyPr/>
                    <a:lstStyle/>
                    <a:p>
                      <a:pPr algn="l">
                        <a:defRPr/>
                      </a:pPr>
                      <a:r>
                        <a:rPr lang="en-US" sz="900" u="none" strike="noStrike">
                          <a:latin typeface="Calibri"/>
                        </a:rPr>
                        <a:t>Children's National Hospital</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DC</a:t>
                      </a:r>
                      <a:endParaRPr lang="en-US" sz="900" b="0" i="0" u="none" strike="noStrike">
                        <a:solidFill>
                          <a:srgbClr val="000000"/>
                        </a:solidFill>
                        <a:latin typeface="Calibri"/>
                      </a:endParaRPr>
                    </a:p>
                  </a:txBody>
                  <a:tcPr marL="9525" marR="9525" marT="9525" marB="0" anchor="b"/>
                </a:tc>
                <a:tc>
                  <a:txBody>
                    <a:bodyPr/>
                    <a:lstStyle/>
                    <a:p>
                      <a:pPr algn="ctr">
                        <a:defRPr/>
                      </a:pPr>
                      <a:r>
                        <a:rPr lang="en-US" sz="900" u="none" strike="noStrike">
                          <a:latin typeface="Calibri"/>
                        </a:rPr>
                        <a:t>0</a:t>
                      </a:r>
                      <a:endParaRPr lang="en-US" sz="9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29"/>
                  </a:ext>
                </a:extLst>
              </a:tr>
              <a:tr h="178678">
                <a:tc>
                  <a:txBody>
                    <a:bodyPr/>
                    <a:lstStyle/>
                    <a:p>
                      <a:pPr algn="l">
                        <a:defRPr/>
                      </a:pPr>
                      <a:r>
                        <a:rPr lang="en-US" sz="900" b="0" i="0" u="none" strike="noStrike">
                          <a:solidFill>
                            <a:srgbClr val="000000"/>
                          </a:solidFill>
                          <a:latin typeface="Calibri"/>
                        </a:rPr>
                        <a:t>Timothy Henry</a:t>
                      </a:r>
                      <a:endParaRPr/>
                    </a:p>
                  </a:txBody>
                  <a:tcPr marL="9525" marR="9525" marT="9525" marB="0" anchor="b"/>
                </a:tc>
                <a:tc>
                  <a:txBody>
                    <a:bodyPr/>
                    <a:lstStyle/>
                    <a:p>
                      <a:pPr algn="l">
                        <a:defRPr/>
                      </a:pPr>
                      <a:r>
                        <a:rPr lang="en-US" sz="900" b="0" i="0" u="none" strike="noStrike">
                          <a:solidFill>
                            <a:srgbClr val="000000"/>
                          </a:solidFill>
                          <a:latin typeface="Calibri"/>
                        </a:rPr>
                        <a:t>Christ Hospital</a:t>
                      </a:r>
                      <a:endParaRPr/>
                    </a:p>
                  </a:txBody>
                  <a:tcPr marL="9525" marR="9525" marT="9525" marB="0" anchor="b"/>
                </a:tc>
                <a:tc>
                  <a:txBody>
                    <a:bodyPr/>
                    <a:lstStyle/>
                    <a:p>
                      <a:pPr algn="ctr">
                        <a:defRPr/>
                      </a:pPr>
                      <a:r>
                        <a:rPr lang="en-US" sz="900" b="0" i="0" u="none" strike="noStrike">
                          <a:solidFill>
                            <a:srgbClr val="000000"/>
                          </a:solidFill>
                          <a:latin typeface="Calibri"/>
                        </a:rPr>
                        <a:t>OH</a:t>
                      </a:r>
                      <a:endParaRPr/>
                    </a:p>
                  </a:txBody>
                  <a:tcPr marL="9525" marR="9525" marT="9525" marB="0" anchor="b"/>
                </a:tc>
                <a:tc>
                  <a:txBody>
                    <a:bodyPr/>
                    <a:lstStyle/>
                    <a:p>
                      <a:pPr algn="ctr">
                        <a:defRPr/>
                      </a:pPr>
                      <a:r>
                        <a:rPr lang="en-US" sz="900" b="0" i="0" u="none" strike="noStrike" dirty="0">
                          <a:solidFill>
                            <a:srgbClr val="000000"/>
                          </a:solidFill>
                          <a:latin typeface="Calibri"/>
                        </a:rPr>
                        <a:t>0</a:t>
                      </a:r>
                      <a:endParaRPr dirty="0"/>
                    </a:p>
                  </a:txBody>
                  <a:tcPr marL="9525" marR="9525" marT="9525" marB="0" anchor="b"/>
                </a:tc>
                <a:extLst>
                  <a:ext uri="{0D108BD9-81ED-4DB2-BD59-A6C34878D82A}">
                    <a16:rowId xmlns:a16="http://schemas.microsoft.com/office/drawing/2014/main" val="10030"/>
                  </a:ext>
                </a:extLst>
              </a:tr>
            </a:tbl>
          </a:graphicData>
        </a:graphic>
      </p:graphicFrame>
      <p:sp>
        <p:nvSpPr>
          <p:cNvPr id="27" name="Rectangle 26"/>
          <p:cNvSpPr/>
          <p:nvPr/>
        </p:nvSpPr>
        <p:spPr bwMode="auto">
          <a:xfrm>
            <a:off x="15840561" y="12426556"/>
            <a:ext cx="21137643" cy="6400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400" b="1">
                <a:solidFill>
                  <a:srgbClr val="6F2277"/>
                </a:solidFill>
                <a:latin typeface="Arial"/>
                <a:cs typeface="Arial"/>
              </a:rPr>
              <a:t>RP DISEASE MANAGEMENT DURING RESONANCE OBSERVATION PERIOD</a:t>
            </a:r>
            <a:endParaRPr/>
          </a:p>
        </p:txBody>
      </p:sp>
      <p:sp>
        <p:nvSpPr>
          <p:cNvPr id="28" name="Rectangle 27"/>
          <p:cNvSpPr/>
          <p:nvPr/>
        </p:nvSpPr>
        <p:spPr bwMode="auto">
          <a:xfrm>
            <a:off x="15764124" y="3711223"/>
            <a:ext cx="21214080" cy="6400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400" b="1">
                <a:solidFill>
                  <a:srgbClr val="6F2277"/>
                </a:solidFill>
                <a:latin typeface="Arial"/>
                <a:cs typeface="Arial"/>
              </a:rPr>
              <a:t>PATIENT AND DISEASE CHARACTERISTICS</a:t>
            </a:r>
            <a:endParaRPr/>
          </a:p>
        </p:txBody>
      </p:sp>
      <p:grpSp>
        <p:nvGrpSpPr>
          <p:cNvPr id="30" name="Group 29"/>
          <p:cNvGrpSpPr/>
          <p:nvPr/>
        </p:nvGrpSpPr>
        <p:grpSpPr bwMode="auto">
          <a:xfrm>
            <a:off x="15450004" y="21269376"/>
            <a:ext cx="22055215" cy="6582842"/>
            <a:chOff x="14161062" y="13571554"/>
            <a:chExt cx="22343979" cy="6289847"/>
          </a:xfrm>
        </p:grpSpPr>
        <p:sp>
          <p:nvSpPr>
            <p:cNvPr id="35" name="TextBox 34"/>
            <p:cNvSpPr txBox="1"/>
            <p:nvPr/>
          </p:nvSpPr>
          <p:spPr bwMode="auto">
            <a:xfrm>
              <a:off x="14161062" y="13571554"/>
              <a:ext cx="21508520" cy="499932"/>
            </a:xfrm>
            <a:prstGeom prst="rect">
              <a:avLst/>
            </a:prstGeom>
            <a:noFill/>
          </p:spPr>
          <p:txBody>
            <a:bodyPr wrap="square" rtlCol="0">
              <a:spAutoFit/>
            </a:bodyPr>
            <a:lstStyle/>
            <a:p>
              <a:pPr algn="ctr">
                <a:defRPr/>
              </a:pPr>
              <a:r>
                <a:rPr lang="en-US" sz="2800" b="1" dirty="0">
                  <a:solidFill>
                    <a:srgbClr val="4695A9"/>
                  </a:solidFill>
                  <a:latin typeface="Arial"/>
                  <a:cs typeface="Arial"/>
                </a:rPr>
                <a:t>FIGURE 5. 2</a:t>
              </a:r>
              <a:r>
                <a:rPr lang="en-US" sz="2800" b="1" baseline="30000" dirty="0">
                  <a:solidFill>
                    <a:srgbClr val="4695A9"/>
                  </a:solidFill>
                  <a:latin typeface="Arial"/>
                  <a:cs typeface="Arial"/>
                </a:rPr>
                <a:t>nd</a:t>
              </a:r>
              <a:r>
                <a:rPr lang="en-US" sz="2800" b="1" dirty="0">
                  <a:solidFill>
                    <a:srgbClr val="4695A9"/>
                  </a:solidFill>
                  <a:latin typeface="Arial"/>
                  <a:cs typeface="Arial"/>
                </a:rPr>
                <a:t>-LINE AND 3</a:t>
              </a:r>
              <a:r>
                <a:rPr lang="en-US" sz="2800" b="1" baseline="30000" dirty="0">
                  <a:solidFill>
                    <a:srgbClr val="4695A9"/>
                  </a:solidFill>
                  <a:latin typeface="Arial"/>
                  <a:cs typeface="Arial"/>
                </a:rPr>
                <a:t>rd</a:t>
              </a:r>
              <a:r>
                <a:rPr lang="en-US" sz="2800" b="1" dirty="0">
                  <a:solidFill>
                    <a:srgbClr val="4695A9"/>
                  </a:solidFill>
                  <a:latin typeface="Arial"/>
                  <a:cs typeface="Arial"/>
                </a:rPr>
                <a:t>-LINE IL-1 PATHWAY INHIBITOR USE OVER TIME</a:t>
              </a:r>
              <a:endParaRPr dirty="0">
                <a:solidFill>
                  <a:srgbClr val="4695A9"/>
                </a:solidFill>
              </a:endParaRPr>
            </a:p>
          </p:txBody>
        </p:sp>
        <p:graphicFrame>
          <p:nvGraphicFramePr>
            <p:cNvPr id="36" name="Chart 35"/>
            <p:cNvGraphicFramePr>
              <a:graphicFrameLocks/>
            </p:cNvGraphicFramePr>
            <p:nvPr>
              <p:extLst>
                <p:ext uri="{D42A27DB-BD31-4B8C-83A1-F6EECF244321}">
                  <p14:modId xmlns:p14="http://schemas.microsoft.com/office/powerpoint/2010/main" val="2099216684"/>
                </p:ext>
              </p:extLst>
            </p:nvPr>
          </p:nvGraphicFramePr>
          <p:xfrm>
            <a:off x="16159514" y="13747760"/>
            <a:ext cx="20345527" cy="5225193"/>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p:cNvSpPr txBox="1"/>
            <p:nvPr/>
          </p:nvSpPr>
          <p:spPr bwMode="auto">
            <a:xfrm rot="16199998">
              <a:off x="13858024" y="15821278"/>
              <a:ext cx="5058383" cy="841877"/>
            </a:xfrm>
            <a:prstGeom prst="rect">
              <a:avLst/>
            </a:prstGeom>
            <a:noFill/>
          </p:spPr>
          <p:txBody>
            <a:bodyPr wrap="square" lIns="91440" tIns="45720" rIns="91440" bIns="45720" rtlCol="0" anchor="t">
              <a:spAutoFit/>
            </a:bodyPr>
            <a:lstStyle/>
            <a:p>
              <a:pPr algn="ctr">
                <a:defRPr/>
              </a:pPr>
              <a:r>
                <a:rPr lang="en-US" sz="2400" b="1">
                  <a:latin typeface="Arial"/>
                  <a:cs typeface="Arial"/>
                </a:rPr>
                <a:t>Proportion of 2</a:t>
              </a:r>
              <a:r>
                <a:rPr lang="en-US" sz="2400" b="1" baseline="30000">
                  <a:latin typeface="Arial"/>
                  <a:cs typeface="Arial"/>
                </a:rPr>
                <a:t>nd</a:t>
              </a:r>
              <a:r>
                <a:rPr lang="en-US" sz="2400" b="1">
                  <a:latin typeface="Arial"/>
                  <a:cs typeface="Arial"/>
                </a:rPr>
                <a:t>-Line and 3</a:t>
              </a:r>
              <a:r>
                <a:rPr lang="en-US" sz="2400" b="1" baseline="30000">
                  <a:latin typeface="Arial"/>
                  <a:cs typeface="Arial"/>
                </a:rPr>
                <a:t>rd</a:t>
              </a:r>
              <a:r>
                <a:rPr lang="en-US" sz="2400" b="1">
                  <a:latin typeface="Arial"/>
                  <a:cs typeface="Arial"/>
                </a:rPr>
                <a:t>-Line IL-1 Pathway Inhibitor Use</a:t>
              </a:r>
              <a:endParaRPr/>
            </a:p>
          </p:txBody>
        </p:sp>
        <p:sp>
          <p:nvSpPr>
            <p:cNvPr id="57" name="TextBox 56"/>
            <p:cNvSpPr txBox="1"/>
            <p:nvPr/>
          </p:nvSpPr>
          <p:spPr bwMode="auto">
            <a:xfrm>
              <a:off x="21931304" y="14130817"/>
              <a:ext cx="5633697" cy="341794"/>
            </a:xfrm>
            <a:prstGeom prst="rect">
              <a:avLst/>
            </a:prstGeom>
            <a:noFill/>
          </p:spPr>
          <p:txBody>
            <a:bodyPr wrap="square" rtlCol="0">
              <a:spAutoFit/>
            </a:bodyPr>
            <a:lstStyle/>
            <a:p>
              <a:pPr algn="ctr">
                <a:defRPr/>
              </a:pPr>
              <a:r>
                <a:rPr lang="en-US" sz="2050">
                  <a:latin typeface="Arial"/>
                  <a:cs typeface="Arial"/>
                </a:rPr>
                <a:t>After Availability of Rilonacept in RP</a:t>
              </a:r>
              <a:endParaRPr sz="2050"/>
            </a:p>
          </p:txBody>
        </p:sp>
        <p:cxnSp>
          <p:nvCxnSpPr>
            <p:cNvPr id="66" name="Straight Connector 65"/>
            <p:cNvCxnSpPr>
              <a:cxnSpLocks/>
            </p:cNvCxnSpPr>
            <p:nvPr/>
          </p:nvCxnSpPr>
          <p:spPr bwMode="auto">
            <a:xfrm>
              <a:off x="18616888" y="14522872"/>
              <a:ext cx="12413385"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bwMode="auto">
            <a:xfrm>
              <a:off x="19295842" y="18408222"/>
              <a:ext cx="1734921" cy="352894"/>
            </a:xfrm>
            <a:prstGeom prst="rect">
              <a:avLst/>
            </a:prstGeom>
            <a:noFill/>
          </p:spPr>
          <p:txBody>
            <a:bodyPr wrap="square" rtlCol="0">
              <a:spAutoFit/>
            </a:bodyPr>
            <a:lstStyle/>
            <a:p>
              <a:pPr algn="ctr">
                <a:defRPr/>
              </a:pPr>
              <a:r>
                <a:rPr lang="en-US">
                  <a:latin typeface="Arial"/>
                  <a:cs typeface="Arial"/>
                </a:rPr>
                <a:t>n=24</a:t>
              </a:r>
              <a:endParaRPr/>
            </a:p>
          </p:txBody>
        </p:sp>
        <p:sp>
          <p:nvSpPr>
            <p:cNvPr id="69" name="TextBox 68"/>
            <p:cNvSpPr txBox="1"/>
            <p:nvPr/>
          </p:nvSpPr>
          <p:spPr bwMode="auto">
            <a:xfrm>
              <a:off x="23945428" y="18408222"/>
              <a:ext cx="1734921" cy="352894"/>
            </a:xfrm>
            <a:prstGeom prst="rect">
              <a:avLst/>
            </a:prstGeom>
            <a:noFill/>
          </p:spPr>
          <p:txBody>
            <a:bodyPr wrap="square" rtlCol="0">
              <a:spAutoFit/>
            </a:bodyPr>
            <a:lstStyle/>
            <a:p>
              <a:pPr algn="ctr">
                <a:defRPr/>
              </a:pPr>
              <a:r>
                <a:rPr lang="en-US">
                  <a:latin typeface="Arial"/>
                  <a:cs typeface="Arial"/>
                </a:rPr>
                <a:t>n=35</a:t>
              </a:r>
              <a:endParaRPr/>
            </a:p>
          </p:txBody>
        </p:sp>
        <p:sp>
          <p:nvSpPr>
            <p:cNvPr id="70" name="TextBox 69"/>
            <p:cNvSpPr txBox="1"/>
            <p:nvPr/>
          </p:nvSpPr>
          <p:spPr bwMode="auto">
            <a:xfrm>
              <a:off x="28432685" y="18408222"/>
              <a:ext cx="1963048" cy="352894"/>
            </a:xfrm>
            <a:prstGeom prst="rect">
              <a:avLst/>
            </a:prstGeom>
            <a:noFill/>
          </p:spPr>
          <p:txBody>
            <a:bodyPr wrap="square" rtlCol="0">
              <a:spAutoFit/>
            </a:bodyPr>
            <a:lstStyle/>
            <a:p>
              <a:pPr algn="ctr">
                <a:defRPr/>
              </a:pPr>
              <a:r>
                <a:rPr lang="en-US">
                  <a:latin typeface="Arial"/>
                  <a:cs typeface="Arial"/>
                </a:rPr>
                <a:t>n=23</a:t>
              </a:r>
              <a:r>
                <a:rPr lang="en-US" sz="1800" baseline="30000">
                  <a:latin typeface="Arial"/>
                  <a:cs typeface="Arial"/>
                </a:rPr>
                <a:t>£</a:t>
              </a:r>
              <a:endParaRPr/>
            </a:p>
          </p:txBody>
        </p:sp>
        <p:sp>
          <p:nvSpPr>
            <p:cNvPr id="71" name="TextBox 70"/>
            <p:cNvSpPr txBox="1"/>
            <p:nvPr/>
          </p:nvSpPr>
          <p:spPr bwMode="auto">
            <a:xfrm>
              <a:off x="17278329" y="19551852"/>
              <a:ext cx="18046903" cy="309549"/>
            </a:xfrm>
            <a:prstGeom prst="rect">
              <a:avLst/>
            </a:prstGeom>
            <a:noFill/>
          </p:spPr>
          <p:txBody>
            <a:bodyPr wrap="square">
              <a:spAutoFit/>
            </a:bodyPr>
            <a:lstStyle/>
            <a:p>
              <a:pPr>
                <a:spcBef>
                  <a:spcPts val="300"/>
                </a:spcBef>
                <a:defRPr/>
              </a:pPr>
              <a:endParaRPr lang="en-US">
                <a:latin typeface="Arial"/>
                <a:cs typeface="Arial"/>
              </a:endParaRPr>
            </a:p>
          </p:txBody>
        </p:sp>
      </p:grpSp>
      <p:sp>
        <p:nvSpPr>
          <p:cNvPr id="77" name="Rectangle 76"/>
          <p:cNvSpPr/>
          <p:nvPr/>
        </p:nvSpPr>
        <p:spPr bwMode="auto">
          <a:xfrm>
            <a:off x="16967779" y="11217388"/>
            <a:ext cx="3883379" cy="913390"/>
          </a:xfrm>
          <a:prstGeom prst="rect">
            <a:avLst/>
          </a:prstGeom>
          <a:solidFill>
            <a:schemeClr val="tx2">
              <a:lumMod val="20000"/>
              <a:lumOff val="80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a:defRPr sz="1800">
                <a:solidFill>
                  <a:schemeClr val="dk1"/>
                </a:solidFill>
                <a:latin typeface="+mn-lt"/>
                <a:ea typeface="+mn-ea"/>
                <a:cs typeface="+mn-cs"/>
              </a:defRPr>
            </a:lvl1pPr>
            <a:lvl2pPr marL="457200" algn="l" defTabSz="914400">
              <a:defRPr sz="1800">
                <a:solidFill>
                  <a:schemeClr val="dk1"/>
                </a:solidFill>
                <a:latin typeface="+mn-lt"/>
                <a:ea typeface="+mn-ea"/>
                <a:cs typeface="+mn-cs"/>
              </a:defRPr>
            </a:lvl2pPr>
            <a:lvl3pPr marL="914400" algn="l" defTabSz="914400">
              <a:defRPr sz="1800">
                <a:solidFill>
                  <a:schemeClr val="dk1"/>
                </a:solidFill>
                <a:latin typeface="+mn-lt"/>
                <a:ea typeface="+mn-ea"/>
                <a:cs typeface="+mn-cs"/>
              </a:defRPr>
            </a:lvl3pPr>
            <a:lvl4pPr marL="1371600" algn="l" defTabSz="914400">
              <a:defRPr sz="1800">
                <a:solidFill>
                  <a:schemeClr val="dk1"/>
                </a:solidFill>
                <a:latin typeface="+mn-lt"/>
                <a:ea typeface="+mn-ea"/>
                <a:cs typeface="+mn-cs"/>
              </a:defRPr>
            </a:lvl4pPr>
            <a:lvl5pPr marL="1828800" algn="l" defTabSz="914400">
              <a:defRPr sz="1800">
                <a:solidFill>
                  <a:schemeClr val="dk1"/>
                </a:solidFill>
                <a:latin typeface="+mn-lt"/>
                <a:ea typeface="+mn-ea"/>
                <a:cs typeface="+mn-cs"/>
              </a:defRPr>
            </a:lvl5pPr>
            <a:lvl6pPr marL="2286000" algn="l" defTabSz="914400">
              <a:defRPr sz="1800">
                <a:solidFill>
                  <a:schemeClr val="dk1"/>
                </a:solidFill>
                <a:latin typeface="+mn-lt"/>
                <a:ea typeface="+mn-ea"/>
                <a:cs typeface="+mn-cs"/>
              </a:defRPr>
            </a:lvl6pPr>
            <a:lvl7pPr marL="2743200" algn="l" defTabSz="914400">
              <a:defRPr sz="1800">
                <a:solidFill>
                  <a:schemeClr val="dk1"/>
                </a:solidFill>
                <a:latin typeface="+mn-lt"/>
                <a:ea typeface="+mn-ea"/>
                <a:cs typeface="+mn-cs"/>
              </a:defRPr>
            </a:lvl7pPr>
            <a:lvl8pPr marL="3200400" algn="l" defTabSz="914400">
              <a:defRPr sz="1800">
                <a:solidFill>
                  <a:schemeClr val="dk1"/>
                </a:solidFill>
                <a:latin typeface="+mn-lt"/>
                <a:ea typeface="+mn-ea"/>
                <a:cs typeface="+mn-cs"/>
              </a:defRPr>
            </a:lvl8pPr>
            <a:lvl9pPr marL="3657600" algn="l" defTabSz="914400">
              <a:defRPr sz="1800">
                <a:solidFill>
                  <a:schemeClr val="dk1"/>
                </a:solidFill>
                <a:latin typeface="+mn-lt"/>
                <a:ea typeface="+mn-ea"/>
                <a:cs typeface="+mn-cs"/>
              </a:defRPr>
            </a:lvl9pPr>
          </a:lstStyle>
          <a:p>
            <a:pPr algn="ctr">
              <a:defRPr/>
            </a:pPr>
            <a:r>
              <a:rPr lang="en-US" sz="2050" b="1">
                <a:solidFill>
                  <a:schemeClr val="bg2">
                    <a:lumMod val="10000"/>
                  </a:schemeClr>
                </a:solidFill>
                <a:latin typeface="Arial"/>
                <a:cs typeface="Arial"/>
              </a:rPr>
              <a:t>82 active RP patients</a:t>
            </a:r>
            <a:endParaRPr/>
          </a:p>
          <a:p>
            <a:pPr algn="ctr">
              <a:defRPr/>
            </a:pPr>
            <a:r>
              <a:rPr lang="en-US" sz="2050">
                <a:solidFill>
                  <a:schemeClr val="bg2">
                    <a:lumMod val="10000"/>
                  </a:schemeClr>
                </a:solidFill>
                <a:latin typeface="Arial"/>
                <a:cs typeface="Arial"/>
              </a:rPr>
              <a:t>intensifying treatment to </a:t>
            </a:r>
            <a:endParaRPr/>
          </a:p>
          <a:p>
            <a:pPr algn="ctr">
              <a:defRPr/>
            </a:pPr>
            <a:r>
              <a:rPr lang="en-US" sz="2050">
                <a:solidFill>
                  <a:schemeClr val="bg2">
                    <a:lumMod val="10000"/>
                  </a:schemeClr>
                </a:solidFill>
                <a:latin typeface="Arial"/>
                <a:cs typeface="Arial"/>
              </a:rPr>
              <a:t>IL-1 pathway inhibition </a:t>
            </a:r>
            <a:endParaRPr sz="2050"/>
          </a:p>
        </p:txBody>
      </p:sp>
      <p:sp>
        <p:nvSpPr>
          <p:cNvPr id="78" name="TextBox 1"/>
          <p:cNvSpPr txBox="1"/>
          <p:nvPr/>
        </p:nvSpPr>
        <p:spPr bwMode="auto">
          <a:xfrm>
            <a:off x="20891337" y="11515648"/>
            <a:ext cx="4456980" cy="407804"/>
          </a:xfrm>
          <a:prstGeom prst="rect">
            <a:avLst/>
          </a:prstGeom>
          <a:noFill/>
        </p:spPr>
        <p:txBody>
          <a:bodyPr wrap="square" rtlCol="0">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sz="2050" i="1">
                <a:solidFill>
                  <a:schemeClr val="accent1"/>
                </a:solidFill>
                <a:latin typeface="Arial"/>
                <a:cs typeface="Arial"/>
              </a:rPr>
              <a:t>IL-1 pathway inhibitor use analysis </a:t>
            </a:r>
            <a:endParaRPr lang="en-US" sz="2050">
              <a:solidFill>
                <a:schemeClr val="accent1"/>
              </a:solidFill>
            </a:endParaRPr>
          </a:p>
        </p:txBody>
      </p:sp>
      <p:cxnSp>
        <p:nvCxnSpPr>
          <p:cNvPr id="84" name="Straight Connector 83"/>
          <p:cNvCxnSpPr>
            <a:cxnSpLocks/>
          </p:cNvCxnSpPr>
          <p:nvPr/>
        </p:nvCxnSpPr>
        <p:spPr bwMode="auto">
          <a:xfrm>
            <a:off x="18607152" y="10648391"/>
            <a:ext cx="0" cy="54864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85" name="Rectangle 84"/>
          <p:cNvSpPr/>
          <p:nvPr/>
        </p:nvSpPr>
        <p:spPr bwMode="auto">
          <a:xfrm>
            <a:off x="33564914" y="23745801"/>
            <a:ext cx="365760" cy="365760"/>
          </a:xfrm>
          <a:prstGeom prst="rect">
            <a:avLst/>
          </a:prstGeom>
          <a:solidFill>
            <a:srgbClr val="6F22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9" name="Rectangle 88"/>
          <p:cNvSpPr/>
          <p:nvPr/>
        </p:nvSpPr>
        <p:spPr bwMode="auto">
          <a:xfrm>
            <a:off x="33569649" y="24704247"/>
            <a:ext cx="365760" cy="365760"/>
          </a:xfrm>
          <a:prstGeom prst="rect">
            <a:avLst/>
          </a:prstGeom>
          <a:solidFill>
            <a:srgbClr val="D587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93" name="TextBox 92"/>
          <p:cNvSpPr txBox="1"/>
          <p:nvPr/>
        </p:nvSpPr>
        <p:spPr bwMode="auto">
          <a:xfrm>
            <a:off x="18528167" y="26797929"/>
            <a:ext cx="18046903" cy="1315745"/>
          </a:xfrm>
          <a:prstGeom prst="rect">
            <a:avLst/>
          </a:prstGeom>
          <a:noFill/>
        </p:spPr>
        <p:txBody>
          <a:bodyPr wrap="square">
            <a:spAutoFit/>
          </a:bodyPr>
          <a:lstStyle/>
          <a:p>
            <a:pPr>
              <a:spcBef>
                <a:spcPts val="300"/>
              </a:spcBef>
              <a:defRPr/>
            </a:pPr>
            <a:r>
              <a:rPr lang="en-US" dirty="0">
                <a:latin typeface="Arial"/>
                <a:ea typeface="Calibri"/>
                <a:cs typeface="Arial"/>
              </a:rPr>
              <a:t>*Partial year 2021 after rilonacept availability on April 1, 2021</a:t>
            </a:r>
          </a:p>
          <a:p>
            <a:pPr>
              <a:spcBef>
                <a:spcPts val="300"/>
              </a:spcBef>
              <a:defRPr/>
            </a:pPr>
            <a:r>
              <a:rPr lang="en-US" sz="1800" dirty="0">
                <a:latin typeface="Arial"/>
                <a:cs typeface="Arial"/>
              </a:rPr>
              <a:t>¥ Of 49 patients who started steroids after aspirin/NSAIDs/colchicine, 24 patients (49%) ultimately transitioned to IL-1 pathway inhibition</a:t>
            </a:r>
            <a:endParaRPr lang="en-US" dirty="0">
              <a:latin typeface="Arial"/>
              <a:cs typeface="Arial"/>
            </a:endParaRPr>
          </a:p>
          <a:p>
            <a:pPr>
              <a:spcBef>
                <a:spcPts val="300"/>
              </a:spcBef>
              <a:defRPr/>
            </a:pPr>
            <a:r>
              <a:rPr lang="en-US" dirty="0">
                <a:latin typeface="Arial"/>
                <a:cs typeface="Arial"/>
              </a:rPr>
              <a:t>£ Data censored at last check-in visit</a:t>
            </a:r>
            <a:endParaRPr dirty="0"/>
          </a:p>
          <a:p>
            <a:pPr>
              <a:spcBef>
                <a:spcPts val="300"/>
              </a:spcBef>
              <a:defRPr/>
            </a:pPr>
            <a:r>
              <a:rPr lang="en-US" dirty="0">
                <a:latin typeface="Arial"/>
                <a:cs typeface="Arial"/>
              </a:rPr>
              <a:t>A: anakinra; R: rilonacept; RP: recurrent pericarditis</a:t>
            </a:r>
            <a:endParaRPr dirty="0"/>
          </a:p>
        </p:txBody>
      </p:sp>
      <p:sp>
        <p:nvSpPr>
          <p:cNvPr id="11" name="TextBox 10"/>
          <p:cNvSpPr txBox="1"/>
          <p:nvPr/>
        </p:nvSpPr>
        <p:spPr bwMode="auto">
          <a:xfrm>
            <a:off x="31856885" y="14545927"/>
            <a:ext cx="1768734" cy="369332"/>
          </a:xfrm>
          <a:prstGeom prst="rect">
            <a:avLst/>
          </a:prstGeom>
          <a:noFill/>
          <a:ln>
            <a:solidFill>
              <a:schemeClr val="tx1"/>
            </a:solidFill>
          </a:ln>
        </p:spPr>
        <p:txBody>
          <a:bodyPr wrap="square" rtlCol="0">
            <a:spAutoFit/>
          </a:bodyPr>
          <a:lstStyle/>
          <a:p>
            <a:pPr>
              <a:defRPr/>
            </a:pPr>
            <a:r>
              <a:rPr lang="en-US" i="1"/>
              <a:t>Overall P = 0.005</a:t>
            </a:r>
            <a:endParaRPr/>
          </a:p>
        </p:txBody>
      </p:sp>
      <p:sp>
        <p:nvSpPr>
          <p:cNvPr id="46" name="TextBox 45"/>
          <p:cNvSpPr txBox="1"/>
          <p:nvPr/>
        </p:nvSpPr>
        <p:spPr bwMode="auto">
          <a:xfrm>
            <a:off x="20141040" y="24926716"/>
            <a:ext cx="1561045" cy="307777"/>
          </a:xfrm>
          <a:prstGeom prst="rect">
            <a:avLst/>
          </a:prstGeom>
          <a:noFill/>
        </p:spPr>
        <p:txBody>
          <a:bodyPr wrap="square" rtlCol="0">
            <a:spAutoFit/>
          </a:bodyPr>
          <a:lstStyle/>
          <a:p>
            <a:pPr>
              <a:defRPr/>
            </a:pPr>
            <a:r>
              <a:rPr lang="en-US" sz="1400">
                <a:solidFill>
                  <a:schemeClr val="bg1"/>
                </a:solidFill>
              </a:rPr>
              <a:t>(R:46% A: 17%)</a:t>
            </a:r>
            <a:endParaRPr/>
          </a:p>
        </p:txBody>
      </p:sp>
      <p:sp>
        <p:nvSpPr>
          <p:cNvPr id="48" name="TextBox 47"/>
          <p:cNvSpPr txBox="1"/>
          <p:nvPr/>
        </p:nvSpPr>
        <p:spPr bwMode="auto">
          <a:xfrm>
            <a:off x="24673476" y="24734727"/>
            <a:ext cx="1561045" cy="307777"/>
          </a:xfrm>
          <a:prstGeom prst="rect">
            <a:avLst/>
          </a:prstGeom>
          <a:noFill/>
        </p:spPr>
        <p:txBody>
          <a:bodyPr wrap="square" rtlCol="0">
            <a:spAutoFit/>
          </a:bodyPr>
          <a:lstStyle/>
          <a:p>
            <a:pPr>
              <a:defRPr/>
            </a:pPr>
            <a:r>
              <a:rPr lang="en-US" sz="1400">
                <a:solidFill>
                  <a:schemeClr val="bg1"/>
                </a:solidFill>
              </a:rPr>
              <a:t>(R:66% A: 5.7%)</a:t>
            </a:r>
            <a:endParaRPr/>
          </a:p>
        </p:txBody>
      </p:sp>
      <p:sp>
        <p:nvSpPr>
          <p:cNvPr id="54" name="TextBox 53"/>
          <p:cNvSpPr txBox="1"/>
          <p:nvPr/>
        </p:nvSpPr>
        <p:spPr bwMode="auto">
          <a:xfrm>
            <a:off x="29251940" y="24639611"/>
            <a:ext cx="1561045" cy="307777"/>
          </a:xfrm>
          <a:prstGeom prst="rect">
            <a:avLst/>
          </a:prstGeom>
          <a:noFill/>
        </p:spPr>
        <p:txBody>
          <a:bodyPr wrap="square" rtlCol="0">
            <a:spAutoFit/>
          </a:bodyPr>
          <a:lstStyle/>
          <a:p>
            <a:pPr>
              <a:defRPr/>
            </a:pPr>
            <a:r>
              <a:rPr lang="en-US" sz="1400">
                <a:solidFill>
                  <a:schemeClr val="bg1"/>
                </a:solidFill>
              </a:rPr>
              <a:t>(R:78% A: 0%)</a:t>
            </a:r>
            <a:endParaRPr/>
          </a:p>
        </p:txBody>
      </p:sp>
      <p:sp>
        <p:nvSpPr>
          <p:cNvPr id="55" name="TextBox 54"/>
          <p:cNvSpPr txBox="1"/>
          <p:nvPr/>
        </p:nvSpPr>
        <p:spPr bwMode="auto">
          <a:xfrm>
            <a:off x="21423504" y="25324751"/>
            <a:ext cx="1561045" cy="307777"/>
          </a:xfrm>
          <a:prstGeom prst="rect">
            <a:avLst/>
          </a:prstGeom>
          <a:noFill/>
        </p:spPr>
        <p:txBody>
          <a:bodyPr wrap="square" rtlCol="0">
            <a:spAutoFit/>
          </a:bodyPr>
          <a:lstStyle/>
          <a:p>
            <a:pPr>
              <a:defRPr/>
            </a:pPr>
            <a:r>
              <a:rPr lang="en-US" sz="1400"/>
              <a:t>(R:29% A: 8.3%)</a:t>
            </a:r>
            <a:endParaRPr/>
          </a:p>
        </p:txBody>
      </p:sp>
      <p:sp>
        <p:nvSpPr>
          <p:cNvPr id="59" name="TextBox 58"/>
          <p:cNvSpPr txBox="1"/>
          <p:nvPr/>
        </p:nvSpPr>
        <p:spPr bwMode="auto">
          <a:xfrm>
            <a:off x="25991860" y="25458352"/>
            <a:ext cx="1561045" cy="307777"/>
          </a:xfrm>
          <a:prstGeom prst="rect">
            <a:avLst/>
          </a:prstGeom>
          <a:noFill/>
        </p:spPr>
        <p:txBody>
          <a:bodyPr wrap="square" rtlCol="0">
            <a:spAutoFit/>
          </a:bodyPr>
          <a:lstStyle/>
          <a:p>
            <a:pPr>
              <a:defRPr/>
            </a:pPr>
            <a:r>
              <a:rPr lang="en-US" sz="1400"/>
              <a:t>(R:26% A: 3%)</a:t>
            </a:r>
            <a:endParaRPr/>
          </a:p>
        </p:txBody>
      </p:sp>
      <p:sp>
        <p:nvSpPr>
          <p:cNvPr id="61" name="TextBox 60"/>
          <p:cNvSpPr txBox="1"/>
          <p:nvPr/>
        </p:nvSpPr>
        <p:spPr bwMode="auto">
          <a:xfrm>
            <a:off x="30534213" y="25581840"/>
            <a:ext cx="1561045" cy="307777"/>
          </a:xfrm>
          <a:prstGeom prst="rect">
            <a:avLst/>
          </a:prstGeom>
          <a:noFill/>
        </p:spPr>
        <p:txBody>
          <a:bodyPr wrap="square" rtlCol="0">
            <a:spAutoFit/>
          </a:bodyPr>
          <a:lstStyle/>
          <a:p>
            <a:pPr>
              <a:defRPr/>
            </a:pPr>
            <a:r>
              <a:rPr lang="en-US" sz="1400"/>
              <a:t>(R:22% A: 0%)</a:t>
            </a:r>
            <a:endParaRPr/>
          </a:p>
        </p:txBody>
      </p:sp>
      <p:sp>
        <p:nvSpPr>
          <p:cNvPr id="42" name="TextBox 41"/>
          <p:cNvSpPr txBox="1"/>
          <p:nvPr/>
        </p:nvSpPr>
        <p:spPr bwMode="auto">
          <a:xfrm>
            <a:off x="35577707" y="24490852"/>
            <a:ext cx="563134" cy="461665"/>
          </a:xfrm>
          <a:prstGeom prst="rect">
            <a:avLst/>
          </a:prstGeom>
          <a:noFill/>
        </p:spPr>
        <p:txBody>
          <a:bodyPr wrap="square" rtlCol="0">
            <a:spAutoFit/>
          </a:bodyPr>
          <a:lstStyle/>
          <a:p>
            <a:pPr>
              <a:defRPr/>
            </a:pPr>
            <a:r>
              <a:rPr lang="en-US" sz="2400"/>
              <a:t>¥</a:t>
            </a:r>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9772BB988424EBEEBCF2390F79908" ma:contentTypeVersion="2010" ma:contentTypeDescription="Create a new document." ma:contentTypeScope="" ma:versionID="f83df8b5e0741b725dffa163f156f807">
  <xsd:schema xmlns:xsd="http://www.w3.org/2001/XMLSchema" xmlns:xs="http://www.w3.org/2001/XMLSchema" xmlns:p="http://schemas.microsoft.com/office/2006/metadata/properties" xmlns:ns2="07bc0a69-ee92-46ac-b2e3-30b3131eab86" xmlns:ns3="ce86802e-c77d-467e-a136-fcf693c1902e" targetNamespace="http://schemas.microsoft.com/office/2006/metadata/properties" ma:root="true" ma:fieldsID="6df54ba0e9c1355f4318b059fc3e619a" ns2:_="" ns3:_="">
    <xsd:import namespace="07bc0a69-ee92-46ac-b2e3-30b3131eab86"/>
    <xsd:import namespace="ce86802e-c77d-467e-a136-fcf693c1902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bc0a69-ee92-46ac-b2e3-30b3131eab8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bc83b4f-d65b-43ab-b378-5bfe7e920a87}" ma:internalName="TaxCatchAll" ma:showField="CatchAllData" ma:web="07bc0a69-ee92-46ac-b2e3-30b3131eab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86802e-c77d-467e-a136-fcf693c1902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a6ffffb-c47d-4ecd-b450-b19acd6a33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haredWithUsers xmlns="07bc0a69-ee92-46ac-b2e3-30b3131eab86">
      <UserInfo>
        <DisplayName/>
        <AccountId xsi:nil="true"/>
        <AccountType/>
      </UserInfo>
    </SharedWithUsers>
    <MediaLengthInSeconds xmlns="ce86802e-c77d-467e-a136-fcf693c1902e" xsi:nil="true"/>
    <TaxCatchAll xmlns="07bc0a69-ee92-46ac-b2e3-30b3131eab86" xsi:nil="true"/>
    <lcf76f155ced4ddcb4097134ff3c332f xmlns="ce86802e-c77d-467e-a136-fcf693c1902e">
      <Terms xmlns="http://schemas.microsoft.com/office/infopath/2007/PartnerControls"/>
    </lcf76f155ced4ddcb4097134ff3c332f>
    <_dlc_DocId xmlns="07bc0a69-ee92-46ac-b2e3-30b3131eab86">ZX5JRWUJDNP5-1177343575-879059</_dlc_DocId>
    <_dlc_DocIdUrl xmlns="07bc0a69-ee92-46ac-b2e3-30b3131eab86">
      <Url>https://mreventstn.sharepoint.com/sites/Share/_layouts/15/DocIdRedir.aspx?ID=ZX5JRWUJDNP5-1177343575-879059</Url>
      <Description>ZX5JRWUJDNP5-1177343575-879059</Description>
    </_dlc_DocIdUrl>
  </documentManagement>
</p:properties>
</file>

<file path=customXml/itemProps1.xml><?xml version="1.0" encoding="utf-8"?>
<ds:datastoreItem xmlns:ds="http://schemas.openxmlformats.org/officeDocument/2006/customXml" ds:itemID="{4830F402-706D-47A1-85C4-6B151DF35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bc0a69-ee92-46ac-b2e3-30b3131eab86"/>
    <ds:schemaRef ds:uri="ce86802e-c77d-467e-a136-fcf693c19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95670B-D4D8-41CF-98B4-CAB2A659CC8C}">
  <ds:schemaRefs>
    <ds:schemaRef ds:uri="http://schemas.microsoft.com/sharepoint/v3/contenttype/forms"/>
  </ds:schemaRefs>
</ds:datastoreItem>
</file>

<file path=customXml/itemProps3.xml><?xml version="1.0" encoding="utf-8"?>
<ds:datastoreItem xmlns:ds="http://schemas.openxmlformats.org/officeDocument/2006/customXml" ds:itemID="{F22B4E8D-71D3-476E-9B01-EF413A52076A}">
  <ds:schemaRefs>
    <ds:schemaRef ds:uri="http://schemas.microsoft.com/sharepoint/events"/>
  </ds:schemaRefs>
</ds:datastoreItem>
</file>

<file path=customXml/itemProps4.xml><?xml version="1.0" encoding="utf-8"?>
<ds:datastoreItem xmlns:ds="http://schemas.openxmlformats.org/officeDocument/2006/customXml" ds:itemID="{CA69831A-96A9-4206-95DE-D93032F150A2}">
  <ds:schemaRef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a25aac7e-bdeb-479a-95a9-91489ea9020e"/>
    <ds:schemaRef ds:uri="48e0ab68-5cae-4c34-92ae-33d58f8675e5"/>
    <ds:schemaRef ds:uri="http://purl.org/dc/terms/"/>
    <ds:schemaRef ds:uri="http://schemas.microsoft.com/office/infopath/2007/PartnerControls"/>
    <ds:schemaRef ds:uri="http://schemas.openxmlformats.org/package/2006/metadata/core-properties"/>
    <ds:schemaRef ds:uri="07bc0a69-ee92-46ac-b2e3-30b3131eab86"/>
    <ds:schemaRef ds:uri="ce86802e-c77d-467e-a136-fcf693c1902e"/>
  </ds:schemaRefs>
</ds:datastoreItem>
</file>

<file path=docProps/app.xml><?xml version="1.0" encoding="utf-8"?>
<Properties xmlns="http://schemas.openxmlformats.org/officeDocument/2006/extended-properties" xmlns:vt="http://schemas.openxmlformats.org/officeDocument/2006/docPropsVTypes">
  <Template>Office Theme</Template>
  <TotalTime>1244</TotalTime>
  <Words>2320</Words>
  <Application>Microsoft Office PowerPoint</Application>
  <PresentationFormat>Custom</PresentationFormat>
  <Paragraphs>277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Symbol</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Author 2</dc:creator>
  <cp:keywords/>
  <dc:description/>
  <cp:lastModifiedBy>Betsy Hilt</cp:lastModifiedBy>
  <cp:revision>4</cp:revision>
  <dcterms:created xsi:type="dcterms:W3CDTF">2021-07-22T15:04:31Z</dcterms:created>
  <dcterms:modified xsi:type="dcterms:W3CDTF">2024-10-28T16:28:31Z</dcterms:modified>
  <cp:category/>
  <dc:identifier/>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0x01010098E9772BB988424EBEEBCF2390F79908</vt:lpwstr>
  </property>
  <property fmtid="{D5CDD505-2E9C-101B-9397-08002B2CF9AE}" pid="3" name="MediaServiceImageTags">
    <vt:lpwstr/>
  </property>
  <property fmtid="{D5CDD505-2E9C-101B-9397-08002B2CF9AE}" pid="4" name="Order">
    <vt:r8>1830300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dlc_DocIdItemGuid">
    <vt:lpwstr>8defc155-0e45-4087-b9fc-52cdf0e28b9e</vt:lpwstr>
  </property>
</Properties>
</file>