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8404800" cy="32918400"/>
  <p:notesSz cx="6858000" cy="9144000"/>
  <p:defaultTextStyle>
    <a:defPPr>
      <a:defRPr lang="en-US"/>
    </a:defPPr>
    <a:lvl1pPr marL="0" algn="l" defTabSz="1913582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1pPr>
    <a:lvl2pPr marL="1913582" algn="l" defTabSz="1913582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2pPr>
    <a:lvl3pPr marL="3827164" algn="l" defTabSz="1913582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3pPr>
    <a:lvl4pPr marL="5740745" algn="l" defTabSz="1913582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4pPr>
    <a:lvl5pPr marL="7654327" algn="l" defTabSz="1913582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5pPr>
    <a:lvl6pPr marL="9567909" algn="l" defTabSz="1913582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6pPr>
    <a:lvl7pPr marL="11481491" algn="l" defTabSz="1913582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7pPr>
    <a:lvl8pPr marL="13395075" algn="l" defTabSz="1913582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8pPr>
    <a:lvl9pPr marL="15308656" algn="l" defTabSz="1913582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9F5"/>
    <a:srgbClr val="F5F3EB"/>
    <a:srgbClr val="E7DEC7"/>
    <a:srgbClr val="5F625E"/>
    <a:srgbClr val="FFFFFE"/>
    <a:srgbClr val="FAC81A"/>
    <a:srgbClr val="F3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1F7B9B-A433-8FBF-C16C-7D05E7223C41}" v="18" dt="2024-10-09T23:15:05.199"/>
    <p1510:client id="{B2400865-528D-425E-6DE1-870CEE9CDACF}" v="1" dt="2024-10-10T00:09:01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014" autoAdjust="0"/>
  </p:normalViewPr>
  <p:slideViewPr>
    <p:cSldViewPr snapToGrid="0" snapToObjects="1">
      <p:cViewPr varScale="1">
        <p:scale>
          <a:sx n="24" d="100"/>
          <a:sy n="24" d="100"/>
        </p:scale>
        <p:origin x="2008" y="224"/>
      </p:cViewPr>
      <p:guideLst>
        <p:guide orient="horz" pos="10368"/>
        <p:guide pos="12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4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95987-AE32-0945-906F-7F288E936EBE}" type="datetimeFigureOut">
              <a:rPr lang="en-US" smtClean="0"/>
              <a:pPr/>
              <a:t>10/22/24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3842B-7EA0-1B4E-8364-F4E7C277C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27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1DD3-37E1-C744-9E86-37BA69704733}" type="datetimeFigureOut">
              <a:rPr lang="en-US" smtClean="0"/>
              <a:pPr/>
              <a:t>10/22/24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685800"/>
            <a:ext cx="4000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8FEE-102F-AD4D-BABF-627E6EAA3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65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16" algn="l" defTabSz="465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32" algn="l" defTabSz="465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350" algn="l" defTabSz="465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466" algn="l" defTabSz="465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5582" algn="l" defTabSz="465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0698" algn="l" defTabSz="465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55816" algn="l" defTabSz="465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20932" algn="l" defTabSz="465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38FEE-102F-AD4D-BABF-627E6EAA37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2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2-Column Po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 Placeholder 103"/>
          <p:cNvSpPr>
            <a:spLocks noGrp="1"/>
          </p:cNvSpPr>
          <p:nvPr>
            <p:ph type="body" sz="quarter" idx="24" hasCustomPrompt="1"/>
          </p:nvPr>
        </p:nvSpPr>
        <p:spPr>
          <a:xfrm>
            <a:off x="1276724" y="29906160"/>
            <a:ext cx="26676489" cy="1602473"/>
          </a:xfrm>
          <a:prstGeom prst="rect">
            <a:avLst/>
          </a:prstGeom>
        </p:spPr>
        <p:txBody>
          <a:bodyPr vert="horz" lIns="93023" tIns="46511" rIns="93023" bIns="46511" anchor="b"/>
          <a:lstStyle>
            <a:lvl1pPr>
              <a:buNone/>
              <a:defRPr sz="1800" baseline="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This is where further credits or small notes would be placed</a:t>
            </a:r>
          </a:p>
        </p:txBody>
      </p:sp>
      <p:sp>
        <p:nvSpPr>
          <p:cNvPr id="23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28635061" y="29906160"/>
            <a:ext cx="8356600" cy="1602473"/>
          </a:xfrm>
          <a:prstGeom prst="rect">
            <a:avLst/>
          </a:prstGeom>
        </p:spPr>
        <p:txBody>
          <a:bodyPr vert="horz" lIns="93023" tIns="46511" rIns="93023" bIns="46511" anchor="b"/>
          <a:lstStyle>
            <a:lvl1pPr marL="0" indent="0">
              <a:spcBef>
                <a:spcPts val="0"/>
              </a:spcBef>
              <a:buNone/>
              <a:defRPr sz="21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2500"/>
            </a:lvl2pPr>
            <a:lvl3pPr marL="0" indent="0">
              <a:spcBef>
                <a:spcPts val="0"/>
              </a:spcBef>
              <a:buNone/>
              <a:defRPr sz="2500"/>
            </a:lvl3pPr>
            <a:lvl4pPr marL="0" indent="0">
              <a:spcBef>
                <a:spcPts val="0"/>
              </a:spcBef>
              <a:buNone/>
              <a:defRPr sz="2500"/>
            </a:lvl4pPr>
            <a:lvl5pPr marL="0" indent="0">
              <a:spcBef>
                <a:spcPts val="0"/>
              </a:spcBef>
              <a:buNone/>
              <a:defRPr sz="2500"/>
            </a:lvl5pPr>
          </a:lstStyle>
          <a:p>
            <a:pPr lvl="0"/>
            <a:r>
              <a:rPr lang="en-US" dirty="0"/>
              <a:t>VANDERBILT UNIVERSITY MEDICAL CENTER</a:t>
            </a:r>
          </a:p>
          <a:p>
            <a:pPr lvl="0"/>
            <a:r>
              <a:rPr lang="en-US" dirty="0"/>
              <a:t>NASHVILLE, TENNESSEE</a:t>
            </a:r>
          </a:p>
        </p:txBody>
      </p:sp>
      <p:sp>
        <p:nvSpPr>
          <p:cNvPr id="240" name="Content Placeholder 85"/>
          <p:cNvSpPr>
            <a:spLocks noGrp="1"/>
          </p:cNvSpPr>
          <p:nvPr>
            <p:ph sz="quarter" idx="12" hasCustomPrompt="1"/>
          </p:nvPr>
        </p:nvSpPr>
        <p:spPr>
          <a:xfrm>
            <a:off x="1920242" y="6736929"/>
            <a:ext cx="15381553" cy="762284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>
              <a:buNone/>
              <a:defRPr sz="3100" b="1" cap="all">
                <a:solidFill>
                  <a:srgbClr val="60625E"/>
                </a:solidFill>
              </a:defRPr>
            </a:lvl1pPr>
            <a:lvl2pPr marL="0" indent="0" algn="ctr">
              <a:buNone/>
              <a:defRPr sz="3700" b="1"/>
            </a:lvl2pPr>
            <a:lvl3pPr marL="0" indent="0" algn="ctr">
              <a:buNone/>
              <a:defRPr sz="3700" b="1"/>
            </a:lvl3pPr>
            <a:lvl4pPr marL="0" indent="0" algn="ctr">
              <a:buNone/>
              <a:defRPr sz="3700" b="1"/>
            </a:lvl4pPr>
            <a:lvl5pPr marL="0" indent="0" algn="ctr">
              <a:buNone/>
              <a:defRPr sz="3700" b="1"/>
            </a:lvl5pPr>
          </a:lstStyle>
          <a:p>
            <a:pPr lvl="0"/>
            <a:r>
              <a:rPr lang="en-US" dirty="0"/>
              <a:t>Summary</a:t>
            </a:r>
          </a:p>
        </p:txBody>
      </p:sp>
      <p:sp>
        <p:nvSpPr>
          <p:cNvPr id="241" name="Content Placeholder 85"/>
          <p:cNvSpPr>
            <a:spLocks noGrp="1"/>
          </p:cNvSpPr>
          <p:nvPr>
            <p:ph sz="quarter" idx="13" hasCustomPrompt="1"/>
          </p:nvPr>
        </p:nvSpPr>
        <p:spPr>
          <a:xfrm>
            <a:off x="1920924" y="14328947"/>
            <a:ext cx="15381553" cy="762284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>
              <a:buNone/>
              <a:defRPr sz="3100" b="1" cap="all">
                <a:solidFill>
                  <a:srgbClr val="60625E"/>
                </a:solidFill>
              </a:defRPr>
            </a:lvl1pPr>
            <a:lvl2pPr marL="0" indent="0" algn="ctr">
              <a:buNone/>
              <a:defRPr sz="3700" b="1"/>
            </a:lvl2pPr>
            <a:lvl3pPr marL="0" indent="0" algn="ctr">
              <a:buNone/>
              <a:defRPr sz="3700" b="1"/>
            </a:lvl3pPr>
            <a:lvl4pPr marL="0" indent="0" algn="ctr">
              <a:buNone/>
              <a:defRPr sz="3700" b="1"/>
            </a:lvl4pPr>
            <a:lvl5pPr marL="0" indent="0" algn="ctr">
              <a:buNone/>
              <a:defRPr sz="3700" b="1"/>
            </a:lvl5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242" name="Content Placeholder 85"/>
          <p:cNvSpPr>
            <a:spLocks noGrp="1"/>
          </p:cNvSpPr>
          <p:nvPr>
            <p:ph sz="quarter" idx="15" hasCustomPrompt="1"/>
          </p:nvPr>
        </p:nvSpPr>
        <p:spPr>
          <a:xfrm>
            <a:off x="1920242" y="22071595"/>
            <a:ext cx="15381553" cy="762284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>
              <a:buNone/>
              <a:defRPr sz="3100" b="1" cap="all">
                <a:solidFill>
                  <a:srgbClr val="60625E"/>
                </a:solidFill>
              </a:defRPr>
            </a:lvl1pPr>
            <a:lvl2pPr marL="0" indent="0" algn="ctr">
              <a:buNone/>
              <a:defRPr sz="3700" b="1"/>
            </a:lvl2pPr>
            <a:lvl3pPr marL="0" indent="0" algn="ctr">
              <a:buNone/>
              <a:defRPr sz="3700" b="1"/>
            </a:lvl3pPr>
            <a:lvl4pPr marL="0" indent="0" algn="ctr">
              <a:buNone/>
              <a:defRPr sz="3700" b="1"/>
            </a:lvl4pPr>
            <a:lvl5pPr marL="0" indent="0" algn="ctr">
              <a:buNone/>
              <a:defRPr sz="3700" b="1"/>
            </a:lvl5pPr>
          </a:lstStyle>
          <a:p>
            <a:pPr lvl="0"/>
            <a:r>
              <a:rPr lang="en-US" dirty="0"/>
              <a:t>methods</a:t>
            </a:r>
          </a:p>
        </p:txBody>
      </p:sp>
      <p:sp>
        <p:nvSpPr>
          <p:cNvPr id="243" name="Content Placeholder 85"/>
          <p:cNvSpPr>
            <a:spLocks noGrp="1"/>
          </p:cNvSpPr>
          <p:nvPr>
            <p:ph sz="quarter" idx="18" hasCustomPrompt="1"/>
          </p:nvPr>
        </p:nvSpPr>
        <p:spPr>
          <a:xfrm>
            <a:off x="21101589" y="6736929"/>
            <a:ext cx="15381553" cy="762284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>
              <a:buNone/>
              <a:defRPr sz="3100" b="1" cap="all">
                <a:solidFill>
                  <a:srgbClr val="60625E"/>
                </a:solidFill>
              </a:defRPr>
            </a:lvl1pPr>
            <a:lvl2pPr marL="0" indent="0" algn="ctr">
              <a:buNone/>
              <a:defRPr sz="3700" b="1"/>
            </a:lvl2pPr>
            <a:lvl3pPr marL="0" indent="0" algn="ctr">
              <a:buNone/>
              <a:defRPr sz="3700" b="1"/>
            </a:lvl3pPr>
            <a:lvl4pPr marL="0" indent="0" algn="ctr">
              <a:buNone/>
              <a:defRPr sz="3700" b="1"/>
            </a:lvl4pPr>
            <a:lvl5pPr marL="0" indent="0" algn="ctr">
              <a:buNone/>
              <a:defRPr sz="3700" b="1"/>
            </a:lvl5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244" name="Content Placeholder 85"/>
          <p:cNvSpPr>
            <a:spLocks noGrp="1"/>
          </p:cNvSpPr>
          <p:nvPr>
            <p:ph sz="quarter" idx="19" hasCustomPrompt="1"/>
          </p:nvPr>
        </p:nvSpPr>
        <p:spPr>
          <a:xfrm>
            <a:off x="21102272" y="14328947"/>
            <a:ext cx="15381553" cy="762284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>
              <a:buNone/>
              <a:defRPr sz="3100" b="1" cap="all">
                <a:solidFill>
                  <a:srgbClr val="60625E"/>
                </a:solidFill>
              </a:defRPr>
            </a:lvl1pPr>
            <a:lvl2pPr marL="0" indent="0" algn="ctr">
              <a:buNone/>
              <a:defRPr sz="3700" b="1"/>
            </a:lvl2pPr>
            <a:lvl3pPr marL="0" indent="0" algn="ctr">
              <a:buNone/>
              <a:defRPr sz="3700" b="1"/>
            </a:lvl3pPr>
            <a:lvl4pPr marL="0" indent="0" algn="ctr">
              <a:buNone/>
              <a:defRPr sz="3700" b="1"/>
            </a:lvl4pPr>
            <a:lvl5pPr marL="0" indent="0" algn="ctr">
              <a:buNone/>
              <a:defRPr sz="3700" b="1"/>
            </a:lvl5pPr>
          </a:lstStyle>
          <a:p>
            <a:pPr lvl="0"/>
            <a:r>
              <a:rPr lang="en-US" dirty="0"/>
              <a:t>conclusions</a:t>
            </a:r>
          </a:p>
        </p:txBody>
      </p:sp>
      <p:sp>
        <p:nvSpPr>
          <p:cNvPr id="245" name="Content Placeholder 85"/>
          <p:cNvSpPr>
            <a:spLocks noGrp="1"/>
          </p:cNvSpPr>
          <p:nvPr>
            <p:ph sz="quarter" idx="21" hasCustomPrompt="1"/>
          </p:nvPr>
        </p:nvSpPr>
        <p:spPr>
          <a:xfrm>
            <a:off x="21101589" y="22071595"/>
            <a:ext cx="15381553" cy="762284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>
              <a:buNone/>
              <a:defRPr sz="3100" b="1" cap="all">
                <a:solidFill>
                  <a:srgbClr val="60625E"/>
                </a:solidFill>
              </a:defRPr>
            </a:lvl1pPr>
            <a:lvl2pPr marL="0" indent="0" algn="ctr">
              <a:buNone/>
              <a:defRPr sz="3700" b="1"/>
            </a:lvl2pPr>
            <a:lvl3pPr marL="0" indent="0" algn="ctr">
              <a:buNone/>
              <a:defRPr sz="3700" b="1"/>
            </a:lvl3pPr>
            <a:lvl4pPr marL="0" indent="0" algn="ctr">
              <a:buNone/>
              <a:defRPr sz="3700" b="1"/>
            </a:lvl4pPr>
            <a:lvl5pPr marL="0" indent="0" algn="ctr">
              <a:buNone/>
              <a:defRPr sz="3700" b="1"/>
            </a:lvl5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246" name="Content Placeholder 82"/>
          <p:cNvSpPr>
            <a:spLocks noGrp="1"/>
          </p:cNvSpPr>
          <p:nvPr>
            <p:ph sz="quarter" idx="10"/>
          </p:nvPr>
        </p:nvSpPr>
        <p:spPr>
          <a:xfrm>
            <a:off x="1920612" y="7800207"/>
            <a:ext cx="15381863" cy="2755712"/>
          </a:xfrm>
          <a:prstGeom prst="rect">
            <a:avLst/>
          </a:prstGeom>
        </p:spPr>
        <p:txBody>
          <a:bodyPr vert="horz" lIns="93023" tIns="46511" rIns="93023" bIns="46511"/>
          <a:lstStyle>
            <a:lvl1pPr marL="7617897" indent="-7617897">
              <a:buNone/>
              <a:defRPr sz="1800"/>
            </a:lvl1pPr>
            <a:lvl2pPr marL="7617897" indent="-7617897">
              <a:buNone/>
              <a:defRPr sz="2500"/>
            </a:lvl2pPr>
            <a:lvl3pPr marL="7617897" indent="-7617897">
              <a:buNone/>
              <a:defRPr sz="2500"/>
            </a:lvl3pPr>
            <a:lvl4pPr marL="7617897" indent="-7617897">
              <a:buNone/>
              <a:defRPr sz="2500"/>
            </a:lvl4pPr>
            <a:lvl5pPr marL="7617897" indent="-7617897">
              <a:buNone/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7" name="Content Placeholder 82"/>
          <p:cNvSpPr>
            <a:spLocks noGrp="1"/>
          </p:cNvSpPr>
          <p:nvPr>
            <p:ph sz="quarter" idx="11"/>
          </p:nvPr>
        </p:nvSpPr>
        <p:spPr>
          <a:xfrm>
            <a:off x="1920241" y="15392224"/>
            <a:ext cx="15381863" cy="2755712"/>
          </a:xfrm>
          <a:prstGeom prst="rect">
            <a:avLst/>
          </a:prstGeom>
        </p:spPr>
        <p:txBody>
          <a:bodyPr vert="horz" lIns="93023" tIns="46511" rIns="93023" bIns="46511"/>
          <a:lstStyle>
            <a:lvl1pPr marL="7617897" indent="-7617897">
              <a:buNone/>
              <a:defRPr sz="1800"/>
            </a:lvl1pPr>
            <a:lvl2pPr marL="7617897" indent="-7617897">
              <a:buNone/>
              <a:defRPr sz="2500"/>
            </a:lvl2pPr>
            <a:lvl3pPr marL="7617897" indent="-7617897">
              <a:buNone/>
              <a:defRPr sz="2500"/>
            </a:lvl3pPr>
            <a:lvl4pPr marL="7617897" indent="-7617897">
              <a:buNone/>
              <a:defRPr sz="2500"/>
            </a:lvl4pPr>
            <a:lvl5pPr marL="7617897" indent="-7617897">
              <a:buNone/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8" name="Content Placeholder 82"/>
          <p:cNvSpPr>
            <a:spLocks noGrp="1"/>
          </p:cNvSpPr>
          <p:nvPr>
            <p:ph sz="quarter" idx="14"/>
          </p:nvPr>
        </p:nvSpPr>
        <p:spPr>
          <a:xfrm>
            <a:off x="1919560" y="23134871"/>
            <a:ext cx="15381863" cy="2755712"/>
          </a:xfrm>
          <a:prstGeom prst="rect">
            <a:avLst/>
          </a:prstGeom>
        </p:spPr>
        <p:txBody>
          <a:bodyPr vert="horz" lIns="93023" tIns="46511" rIns="93023" bIns="46511"/>
          <a:lstStyle>
            <a:lvl1pPr marL="7617897" indent="-7617897">
              <a:buNone/>
              <a:defRPr sz="1800"/>
            </a:lvl1pPr>
            <a:lvl2pPr marL="7617897" indent="-7617897">
              <a:buNone/>
              <a:defRPr sz="2500"/>
            </a:lvl2pPr>
            <a:lvl3pPr marL="7617897" indent="-7617897">
              <a:buNone/>
              <a:defRPr sz="2500"/>
            </a:lvl3pPr>
            <a:lvl4pPr marL="7617897" indent="-7617897">
              <a:buNone/>
              <a:defRPr sz="2500"/>
            </a:lvl4pPr>
            <a:lvl5pPr marL="7617897" indent="-7617897">
              <a:buNone/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9" name="Content Placeholder 82"/>
          <p:cNvSpPr>
            <a:spLocks noGrp="1"/>
          </p:cNvSpPr>
          <p:nvPr>
            <p:ph sz="quarter" idx="16"/>
          </p:nvPr>
        </p:nvSpPr>
        <p:spPr>
          <a:xfrm>
            <a:off x="21101959" y="7800207"/>
            <a:ext cx="15381863" cy="2755712"/>
          </a:xfrm>
          <a:prstGeom prst="rect">
            <a:avLst/>
          </a:prstGeom>
        </p:spPr>
        <p:txBody>
          <a:bodyPr vert="horz" lIns="93023" tIns="46511" rIns="93023" bIns="46511"/>
          <a:lstStyle>
            <a:lvl1pPr marL="7617897" indent="-7617897">
              <a:buNone/>
              <a:defRPr sz="1800"/>
            </a:lvl1pPr>
            <a:lvl2pPr marL="7617897" indent="-7617897">
              <a:buNone/>
              <a:defRPr sz="2500"/>
            </a:lvl2pPr>
            <a:lvl3pPr marL="7617897" indent="-7617897">
              <a:buNone/>
              <a:defRPr sz="2500"/>
            </a:lvl3pPr>
            <a:lvl4pPr marL="7617897" indent="-7617897">
              <a:buNone/>
              <a:defRPr sz="2500"/>
            </a:lvl4pPr>
            <a:lvl5pPr marL="7617897" indent="-7617897">
              <a:buNone/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0" name="Content Placeholder 82"/>
          <p:cNvSpPr>
            <a:spLocks noGrp="1"/>
          </p:cNvSpPr>
          <p:nvPr>
            <p:ph sz="quarter" idx="17"/>
          </p:nvPr>
        </p:nvSpPr>
        <p:spPr>
          <a:xfrm>
            <a:off x="21101588" y="15392224"/>
            <a:ext cx="15381863" cy="2755712"/>
          </a:xfrm>
          <a:prstGeom prst="rect">
            <a:avLst/>
          </a:prstGeom>
        </p:spPr>
        <p:txBody>
          <a:bodyPr vert="horz" lIns="93023" tIns="46511" rIns="93023" bIns="46511"/>
          <a:lstStyle>
            <a:lvl1pPr marL="7617897" indent="-7617897">
              <a:buNone/>
              <a:defRPr sz="1800"/>
            </a:lvl1pPr>
            <a:lvl2pPr marL="7617897" indent="-7617897">
              <a:buNone/>
              <a:defRPr sz="2500"/>
            </a:lvl2pPr>
            <a:lvl3pPr marL="7617897" indent="-7617897">
              <a:buNone/>
              <a:defRPr sz="2500"/>
            </a:lvl3pPr>
            <a:lvl4pPr marL="7617897" indent="-7617897">
              <a:buNone/>
              <a:defRPr sz="2500"/>
            </a:lvl4pPr>
            <a:lvl5pPr marL="7617897" indent="-7617897">
              <a:buNone/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1" name="Content Placeholder 82"/>
          <p:cNvSpPr>
            <a:spLocks noGrp="1"/>
          </p:cNvSpPr>
          <p:nvPr>
            <p:ph sz="quarter" idx="20"/>
          </p:nvPr>
        </p:nvSpPr>
        <p:spPr>
          <a:xfrm>
            <a:off x="21100904" y="23134871"/>
            <a:ext cx="15381863" cy="2755712"/>
          </a:xfrm>
          <a:prstGeom prst="rect">
            <a:avLst/>
          </a:prstGeom>
        </p:spPr>
        <p:txBody>
          <a:bodyPr vert="horz" lIns="93023" tIns="46511" rIns="93023" bIns="46511"/>
          <a:lstStyle>
            <a:lvl1pPr marL="7617897" indent="-7617897">
              <a:buNone/>
              <a:defRPr sz="1800"/>
            </a:lvl1pPr>
            <a:lvl2pPr marL="7617897" indent="-7617897">
              <a:buNone/>
              <a:defRPr sz="2500"/>
            </a:lvl2pPr>
            <a:lvl3pPr marL="7617897" indent="-7617897">
              <a:buNone/>
              <a:defRPr sz="2500"/>
            </a:lvl3pPr>
            <a:lvl4pPr marL="7617897" indent="-7617897">
              <a:buNone/>
              <a:defRPr sz="2500"/>
            </a:lvl4pPr>
            <a:lvl5pPr marL="7617897" indent="-7617897">
              <a:buNone/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77"/>
          <p:cNvSpPr>
            <a:spLocks noGrp="1"/>
          </p:cNvSpPr>
          <p:nvPr>
            <p:ph type="title"/>
          </p:nvPr>
        </p:nvSpPr>
        <p:spPr>
          <a:xfrm>
            <a:off x="1920924" y="940079"/>
            <a:ext cx="24747147" cy="2395899"/>
          </a:xfrm>
          <a:prstGeom prst="rect">
            <a:avLst/>
          </a:prstGeom>
        </p:spPr>
        <p:txBody>
          <a:bodyPr vert="horz" lIns="178308" tIns="89154" rIns="178308" bIns="89154" anchor="ctr"/>
          <a:lstStyle>
            <a:lvl1pPr algn="l"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33" hasCustomPrompt="1"/>
          </p:nvPr>
        </p:nvSpPr>
        <p:spPr>
          <a:xfrm>
            <a:off x="1919980" y="3408439"/>
            <a:ext cx="24748474" cy="969226"/>
          </a:xfrm>
          <a:prstGeom prst="rect">
            <a:avLst/>
          </a:prstGeom>
        </p:spPr>
        <p:txBody>
          <a:bodyPr vert="horz" lIns="178308" tIns="89154" rIns="178308" bIns="89154" anchor="ctr"/>
          <a:lstStyle>
            <a:lvl1pPr marL="0" indent="0" algn="l">
              <a:buNone/>
              <a:defRPr sz="3500" b="1" cap="all" baseline="0">
                <a:solidFill>
                  <a:srgbClr val="595A59"/>
                </a:solidFill>
              </a:defRPr>
            </a:lvl1pPr>
            <a:lvl2pPr marL="0" indent="0" algn="ctr">
              <a:defRPr sz="7000" b="1" cap="all">
                <a:solidFill>
                  <a:srgbClr val="FFFFFE"/>
                </a:solidFill>
              </a:defRPr>
            </a:lvl2pPr>
            <a:lvl3pPr marL="0" indent="0" algn="ctr">
              <a:defRPr sz="7000" b="1" cap="all">
                <a:solidFill>
                  <a:srgbClr val="FFFFFE"/>
                </a:solidFill>
              </a:defRPr>
            </a:lvl3pPr>
            <a:lvl4pPr marL="0" indent="0" algn="ctr">
              <a:defRPr sz="7000" b="1" cap="all">
                <a:solidFill>
                  <a:srgbClr val="FFFFFE"/>
                </a:solidFill>
              </a:defRPr>
            </a:lvl4pPr>
            <a:lvl5pPr marL="0" indent="0" algn="ctr">
              <a:defRPr sz="7000" b="1" cap="all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/>
              <a:t>First last 1   •   first last 2   •   first last 3   •   first last 4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3-Column Po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 Placeholder 103"/>
          <p:cNvSpPr>
            <a:spLocks noGrp="1"/>
          </p:cNvSpPr>
          <p:nvPr>
            <p:ph type="body" sz="quarter" idx="24" hasCustomPrompt="1"/>
          </p:nvPr>
        </p:nvSpPr>
        <p:spPr>
          <a:xfrm>
            <a:off x="1276726" y="30092912"/>
            <a:ext cx="26676489" cy="1468935"/>
          </a:xfrm>
          <a:prstGeom prst="rect">
            <a:avLst/>
          </a:prstGeom>
        </p:spPr>
        <p:txBody>
          <a:bodyPr vert="horz" lIns="93023" tIns="46511" rIns="93023" bIns="46511" anchor="b"/>
          <a:lstStyle>
            <a:lvl1pPr>
              <a:buNone/>
              <a:defRPr sz="1800" baseline="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This is where further credits or small notes would be placed</a:t>
            </a:r>
          </a:p>
        </p:txBody>
      </p:sp>
      <p:sp>
        <p:nvSpPr>
          <p:cNvPr id="159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28635061" y="30092912"/>
            <a:ext cx="8356600" cy="1468935"/>
          </a:xfrm>
          <a:prstGeom prst="rect">
            <a:avLst/>
          </a:prstGeom>
        </p:spPr>
        <p:txBody>
          <a:bodyPr vert="horz" lIns="93023" tIns="46511" rIns="93023" bIns="46511" anchor="b"/>
          <a:lstStyle>
            <a:lvl1pPr marL="0" indent="0">
              <a:spcBef>
                <a:spcPts val="0"/>
              </a:spcBef>
              <a:buNone/>
              <a:defRPr sz="2100" b="1">
                <a:solidFill>
                  <a:schemeClr val="tx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2500"/>
            </a:lvl2pPr>
            <a:lvl3pPr marL="0" indent="0">
              <a:spcBef>
                <a:spcPts val="0"/>
              </a:spcBef>
              <a:buNone/>
              <a:defRPr sz="2500"/>
            </a:lvl3pPr>
            <a:lvl4pPr marL="0" indent="0">
              <a:spcBef>
                <a:spcPts val="0"/>
              </a:spcBef>
              <a:buNone/>
              <a:defRPr sz="2500"/>
            </a:lvl4pPr>
            <a:lvl5pPr marL="0" indent="0">
              <a:spcBef>
                <a:spcPts val="0"/>
              </a:spcBef>
              <a:buNone/>
              <a:defRPr sz="2500"/>
            </a:lvl5pPr>
          </a:lstStyle>
          <a:p>
            <a:pPr lvl="0"/>
            <a:r>
              <a:rPr lang="en-US" dirty="0"/>
              <a:t>VANDERBILT UNIVERSITY MEDICAL CENTER</a:t>
            </a:r>
          </a:p>
          <a:p>
            <a:pPr lvl="0"/>
            <a:r>
              <a:rPr lang="en-US" dirty="0"/>
              <a:t>NASHVILLE, TENNESSEE</a:t>
            </a:r>
          </a:p>
        </p:txBody>
      </p:sp>
      <p:sp>
        <p:nvSpPr>
          <p:cNvPr id="160" name="Content Placeholder 82"/>
          <p:cNvSpPr>
            <a:spLocks noGrp="1"/>
          </p:cNvSpPr>
          <p:nvPr>
            <p:ph sz="quarter" idx="10"/>
          </p:nvPr>
        </p:nvSpPr>
        <p:spPr>
          <a:xfrm>
            <a:off x="1920622" y="7763069"/>
            <a:ext cx="10278424" cy="3214998"/>
          </a:xfrm>
          <a:prstGeom prst="rect">
            <a:avLst/>
          </a:prstGeom>
        </p:spPr>
        <p:txBody>
          <a:bodyPr vert="horz" lIns="93023" tIns="46511" rIns="93023" bIns="46511"/>
          <a:lstStyle>
            <a:lvl1pPr marL="0" indent="0">
              <a:buNone/>
              <a:defRPr sz="1800"/>
            </a:lvl1pPr>
            <a:lvl2pPr marL="7617897" indent="-7617897">
              <a:buNone/>
              <a:defRPr sz="2500"/>
            </a:lvl2pPr>
            <a:lvl3pPr marL="7617897" indent="-7617897">
              <a:buNone/>
              <a:defRPr sz="2500"/>
            </a:lvl3pPr>
            <a:lvl4pPr marL="7617897" indent="-7617897">
              <a:buNone/>
              <a:defRPr sz="2500"/>
            </a:lvl4pPr>
            <a:lvl5pPr marL="7617897" indent="-7617897">
              <a:buNone/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1" name="Content Placeholder 85"/>
          <p:cNvSpPr>
            <a:spLocks noGrp="1"/>
          </p:cNvSpPr>
          <p:nvPr>
            <p:ph sz="quarter" idx="12" hasCustomPrompt="1"/>
          </p:nvPr>
        </p:nvSpPr>
        <p:spPr>
          <a:xfrm>
            <a:off x="1920245" y="6282253"/>
            <a:ext cx="10278217" cy="889333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>
              <a:buNone/>
              <a:defRPr sz="3100" b="1" cap="all">
                <a:solidFill>
                  <a:srgbClr val="60625E"/>
                </a:solidFill>
              </a:defRPr>
            </a:lvl1pPr>
            <a:lvl2pPr marL="0" indent="0" algn="ctr">
              <a:buNone/>
              <a:defRPr sz="3700" b="1"/>
            </a:lvl2pPr>
            <a:lvl3pPr marL="0" indent="0" algn="ctr">
              <a:buNone/>
              <a:defRPr sz="3700" b="1"/>
            </a:lvl3pPr>
            <a:lvl4pPr marL="0" indent="0" algn="ctr">
              <a:buNone/>
              <a:defRPr sz="3700" b="1"/>
            </a:lvl4pPr>
            <a:lvl5pPr marL="0" indent="0" algn="ctr">
              <a:buNone/>
              <a:defRPr sz="3700" b="1"/>
            </a:lvl5pPr>
          </a:lstStyle>
          <a:p>
            <a:pPr lvl="0"/>
            <a:r>
              <a:rPr lang="en-US" dirty="0"/>
              <a:t>Summary</a:t>
            </a:r>
          </a:p>
        </p:txBody>
      </p:sp>
      <p:sp>
        <p:nvSpPr>
          <p:cNvPr id="162" name="Content Placeholder 82"/>
          <p:cNvSpPr>
            <a:spLocks noGrp="1"/>
          </p:cNvSpPr>
          <p:nvPr>
            <p:ph sz="quarter" idx="25"/>
          </p:nvPr>
        </p:nvSpPr>
        <p:spPr>
          <a:xfrm>
            <a:off x="14050149" y="7763069"/>
            <a:ext cx="10278424" cy="3214998"/>
          </a:xfrm>
          <a:prstGeom prst="rect">
            <a:avLst/>
          </a:prstGeom>
        </p:spPr>
        <p:txBody>
          <a:bodyPr vert="horz" lIns="93023" tIns="46511" rIns="93023" bIns="46511"/>
          <a:lstStyle>
            <a:lvl1pPr marL="0" indent="0">
              <a:buNone/>
              <a:defRPr sz="1800"/>
            </a:lvl1pPr>
            <a:lvl2pPr marL="7617897" indent="-7617897">
              <a:buNone/>
              <a:defRPr sz="2500"/>
            </a:lvl2pPr>
            <a:lvl3pPr marL="7617897" indent="-7617897">
              <a:buNone/>
              <a:defRPr sz="2500"/>
            </a:lvl3pPr>
            <a:lvl4pPr marL="7617897" indent="-7617897">
              <a:buNone/>
              <a:defRPr sz="2500"/>
            </a:lvl4pPr>
            <a:lvl5pPr marL="7617897" indent="-7617897">
              <a:buNone/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3" name="Content Placeholder 85"/>
          <p:cNvSpPr>
            <a:spLocks noGrp="1"/>
          </p:cNvSpPr>
          <p:nvPr>
            <p:ph sz="quarter" idx="26" hasCustomPrompt="1"/>
          </p:nvPr>
        </p:nvSpPr>
        <p:spPr>
          <a:xfrm>
            <a:off x="14049772" y="6282253"/>
            <a:ext cx="10278217" cy="889333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>
              <a:buNone/>
              <a:defRPr sz="3100" b="1" cap="all">
                <a:solidFill>
                  <a:srgbClr val="60625E"/>
                </a:solidFill>
              </a:defRPr>
            </a:lvl1pPr>
            <a:lvl2pPr marL="0" indent="0" algn="ctr">
              <a:buNone/>
              <a:defRPr sz="3700" b="1"/>
            </a:lvl2pPr>
            <a:lvl3pPr marL="0" indent="0" algn="ctr">
              <a:buNone/>
              <a:defRPr sz="3700" b="1"/>
            </a:lvl3pPr>
            <a:lvl4pPr marL="0" indent="0" algn="ctr">
              <a:buNone/>
              <a:defRPr sz="3700" b="1"/>
            </a:lvl4pPr>
            <a:lvl5pPr marL="0" indent="0" algn="ctr">
              <a:buNone/>
              <a:defRPr sz="3700" b="1"/>
            </a:lvl5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164" name="Content Placeholder 82"/>
          <p:cNvSpPr>
            <a:spLocks noGrp="1"/>
          </p:cNvSpPr>
          <p:nvPr>
            <p:ph sz="quarter" idx="27"/>
          </p:nvPr>
        </p:nvSpPr>
        <p:spPr>
          <a:xfrm>
            <a:off x="26203925" y="7763069"/>
            <a:ext cx="10278424" cy="3214998"/>
          </a:xfrm>
          <a:prstGeom prst="rect">
            <a:avLst/>
          </a:prstGeom>
        </p:spPr>
        <p:txBody>
          <a:bodyPr vert="horz" lIns="93023" tIns="46511" rIns="93023" bIns="46511"/>
          <a:lstStyle>
            <a:lvl1pPr marL="0" indent="0">
              <a:buNone/>
              <a:defRPr sz="1800"/>
            </a:lvl1pPr>
            <a:lvl2pPr marL="7617897" indent="-7617897">
              <a:buNone/>
              <a:defRPr sz="2500"/>
            </a:lvl2pPr>
            <a:lvl3pPr marL="7617897" indent="-7617897">
              <a:buNone/>
              <a:defRPr sz="2500"/>
            </a:lvl3pPr>
            <a:lvl4pPr marL="7617897" indent="-7617897">
              <a:buNone/>
              <a:defRPr sz="2500"/>
            </a:lvl4pPr>
            <a:lvl5pPr marL="7617897" indent="-7617897">
              <a:buNone/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5" name="Content Placeholder 85"/>
          <p:cNvSpPr>
            <a:spLocks noGrp="1"/>
          </p:cNvSpPr>
          <p:nvPr>
            <p:ph sz="quarter" idx="28" hasCustomPrompt="1"/>
          </p:nvPr>
        </p:nvSpPr>
        <p:spPr>
          <a:xfrm>
            <a:off x="26203548" y="6282253"/>
            <a:ext cx="10278217" cy="889333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>
              <a:buNone/>
              <a:defRPr sz="3100" b="1" cap="all">
                <a:solidFill>
                  <a:srgbClr val="60625E"/>
                </a:solidFill>
              </a:defRPr>
            </a:lvl1pPr>
            <a:lvl2pPr marL="0" indent="0" algn="ctr">
              <a:buNone/>
              <a:defRPr sz="3700" b="1"/>
            </a:lvl2pPr>
            <a:lvl3pPr marL="0" indent="0" algn="ctr">
              <a:buNone/>
              <a:defRPr sz="3700" b="1"/>
            </a:lvl3pPr>
            <a:lvl4pPr marL="0" indent="0" algn="ctr">
              <a:buNone/>
              <a:defRPr sz="3700" b="1"/>
            </a:lvl4pPr>
            <a:lvl5pPr marL="0" indent="0" algn="ctr">
              <a:buNone/>
              <a:defRPr sz="3700" b="1"/>
            </a:lvl5pPr>
          </a:lstStyle>
          <a:p>
            <a:pPr lvl="0"/>
            <a:r>
              <a:rPr lang="en-US" dirty="0"/>
              <a:t>conclusions</a:t>
            </a:r>
          </a:p>
        </p:txBody>
      </p:sp>
      <p:sp>
        <p:nvSpPr>
          <p:cNvPr id="166" name="Content Placeholder 82"/>
          <p:cNvSpPr>
            <a:spLocks noGrp="1"/>
          </p:cNvSpPr>
          <p:nvPr>
            <p:ph sz="quarter" idx="11"/>
          </p:nvPr>
        </p:nvSpPr>
        <p:spPr>
          <a:xfrm>
            <a:off x="1920251" y="15663896"/>
            <a:ext cx="10278424" cy="3214998"/>
          </a:xfrm>
          <a:prstGeom prst="rect">
            <a:avLst/>
          </a:prstGeom>
        </p:spPr>
        <p:txBody>
          <a:bodyPr vert="horz" lIns="93023" tIns="46511" rIns="93023" bIns="46511"/>
          <a:lstStyle>
            <a:lvl1pPr marL="0" indent="0">
              <a:buNone/>
              <a:defRPr sz="1800"/>
            </a:lvl1pPr>
            <a:lvl2pPr marL="7617897" indent="-7617897">
              <a:buNone/>
              <a:defRPr sz="2500"/>
            </a:lvl2pPr>
            <a:lvl3pPr marL="7617897" indent="-7617897">
              <a:buNone/>
              <a:defRPr sz="2500"/>
            </a:lvl3pPr>
            <a:lvl4pPr marL="7617897" indent="-7617897">
              <a:buNone/>
              <a:defRPr sz="2500"/>
            </a:lvl4pPr>
            <a:lvl5pPr marL="7617897" indent="-7617897">
              <a:buNone/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7" name="Content Placeholder 85"/>
          <p:cNvSpPr>
            <a:spLocks noGrp="1"/>
          </p:cNvSpPr>
          <p:nvPr>
            <p:ph sz="quarter" idx="13" hasCustomPrompt="1"/>
          </p:nvPr>
        </p:nvSpPr>
        <p:spPr>
          <a:xfrm>
            <a:off x="1920928" y="14183076"/>
            <a:ext cx="10278217" cy="889333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>
              <a:buNone/>
              <a:defRPr sz="3100" b="1" cap="all">
                <a:solidFill>
                  <a:srgbClr val="60625E"/>
                </a:solidFill>
              </a:defRPr>
            </a:lvl1pPr>
            <a:lvl2pPr marL="0" indent="0" algn="ctr">
              <a:buNone/>
              <a:defRPr sz="3700" b="1"/>
            </a:lvl2pPr>
            <a:lvl3pPr marL="0" indent="0" algn="ctr">
              <a:buNone/>
              <a:defRPr sz="3700" b="1"/>
            </a:lvl3pPr>
            <a:lvl4pPr marL="0" indent="0" algn="ctr">
              <a:buNone/>
              <a:defRPr sz="3700" b="1"/>
            </a:lvl4pPr>
            <a:lvl5pPr marL="0" indent="0" algn="ctr">
              <a:buNone/>
              <a:defRPr sz="3700" b="1"/>
            </a:lvl5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168" name="Content Placeholder 82"/>
          <p:cNvSpPr>
            <a:spLocks noGrp="1"/>
          </p:cNvSpPr>
          <p:nvPr>
            <p:ph sz="quarter" idx="29"/>
          </p:nvPr>
        </p:nvSpPr>
        <p:spPr>
          <a:xfrm>
            <a:off x="26203346" y="15663896"/>
            <a:ext cx="10278424" cy="3214998"/>
          </a:xfrm>
          <a:prstGeom prst="rect">
            <a:avLst/>
          </a:prstGeom>
        </p:spPr>
        <p:txBody>
          <a:bodyPr vert="horz" lIns="93023" tIns="46511" rIns="93023" bIns="46511"/>
          <a:lstStyle>
            <a:lvl1pPr marL="0" indent="0">
              <a:buNone/>
              <a:defRPr sz="1800"/>
            </a:lvl1pPr>
            <a:lvl2pPr marL="7617897" indent="-7617897">
              <a:buNone/>
              <a:defRPr sz="2500"/>
            </a:lvl2pPr>
            <a:lvl3pPr marL="7617897" indent="-7617897">
              <a:buNone/>
              <a:defRPr sz="2500"/>
            </a:lvl3pPr>
            <a:lvl4pPr marL="7617897" indent="-7617897">
              <a:buNone/>
              <a:defRPr sz="2500"/>
            </a:lvl4pPr>
            <a:lvl5pPr marL="7617897" indent="-7617897">
              <a:buNone/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9" name="Content Placeholder 85"/>
          <p:cNvSpPr>
            <a:spLocks noGrp="1"/>
          </p:cNvSpPr>
          <p:nvPr>
            <p:ph sz="quarter" idx="30" hasCustomPrompt="1"/>
          </p:nvPr>
        </p:nvSpPr>
        <p:spPr>
          <a:xfrm>
            <a:off x="26202969" y="14183076"/>
            <a:ext cx="10278217" cy="889333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>
              <a:buNone/>
              <a:defRPr sz="3100" b="1" cap="all">
                <a:solidFill>
                  <a:srgbClr val="60625E"/>
                </a:solidFill>
              </a:defRPr>
            </a:lvl1pPr>
            <a:lvl2pPr marL="0" indent="0" algn="ctr">
              <a:buNone/>
              <a:defRPr sz="3700" b="1"/>
            </a:lvl2pPr>
            <a:lvl3pPr marL="0" indent="0" algn="ctr">
              <a:buNone/>
              <a:defRPr sz="3700" b="1"/>
            </a:lvl3pPr>
            <a:lvl4pPr marL="0" indent="0" algn="ctr">
              <a:buNone/>
              <a:defRPr sz="3700" b="1"/>
            </a:lvl4pPr>
            <a:lvl5pPr marL="0" indent="0" algn="ctr">
              <a:buNone/>
              <a:defRPr sz="3700" b="1"/>
            </a:lvl5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170" name="Content Placeholder 82"/>
          <p:cNvSpPr>
            <a:spLocks noGrp="1"/>
          </p:cNvSpPr>
          <p:nvPr>
            <p:ph sz="quarter" idx="14"/>
          </p:nvPr>
        </p:nvSpPr>
        <p:spPr>
          <a:xfrm>
            <a:off x="1919569" y="23008660"/>
            <a:ext cx="10278424" cy="3214998"/>
          </a:xfrm>
          <a:prstGeom prst="rect">
            <a:avLst/>
          </a:prstGeom>
        </p:spPr>
        <p:txBody>
          <a:bodyPr vert="horz" lIns="93023" tIns="46511" rIns="93023" bIns="46511"/>
          <a:lstStyle>
            <a:lvl1pPr marL="0" indent="0">
              <a:buNone/>
              <a:defRPr sz="1800"/>
            </a:lvl1pPr>
            <a:lvl2pPr marL="7617897" indent="-7617897">
              <a:buNone/>
              <a:defRPr sz="2500"/>
            </a:lvl2pPr>
            <a:lvl3pPr marL="7617897" indent="-7617897">
              <a:buNone/>
              <a:defRPr sz="2500"/>
            </a:lvl3pPr>
            <a:lvl4pPr marL="7617897" indent="-7617897">
              <a:buNone/>
              <a:defRPr sz="2500"/>
            </a:lvl4pPr>
            <a:lvl5pPr marL="7617897" indent="-7617897">
              <a:buNone/>
              <a:defRPr sz="2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1" name="Content Placeholder 85"/>
          <p:cNvSpPr>
            <a:spLocks noGrp="1"/>
          </p:cNvSpPr>
          <p:nvPr>
            <p:ph sz="quarter" idx="15" hasCustomPrompt="1"/>
          </p:nvPr>
        </p:nvSpPr>
        <p:spPr>
          <a:xfrm>
            <a:off x="1920245" y="21527839"/>
            <a:ext cx="10278217" cy="889333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>
              <a:buNone/>
              <a:defRPr sz="3100" b="1" cap="all">
                <a:solidFill>
                  <a:srgbClr val="60625E"/>
                </a:solidFill>
              </a:defRPr>
            </a:lvl1pPr>
            <a:lvl2pPr marL="0" indent="0" algn="ctr">
              <a:buNone/>
              <a:defRPr sz="3700" b="1"/>
            </a:lvl2pPr>
            <a:lvl3pPr marL="0" indent="0" algn="ctr">
              <a:buNone/>
              <a:defRPr sz="3700" b="1"/>
            </a:lvl3pPr>
            <a:lvl4pPr marL="0" indent="0" algn="ctr">
              <a:buNone/>
              <a:defRPr sz="3700" b="1"/>
            </a:lvl4pPr>
            <a:lvl5pPr marL="0" indent="0" algn="ctr">
              <a:buNone/>
              <a:defRPr sz="3700" b="1"/>
            </a:lvl5pPr>
          </a:lstStyle>
          <a:p>
            <a:pPr lvl="0"/>
            <a:r>
              <a:rPr lang="en-US" dirty="0"/>
              <a:t>methods</a:t>
            </a:r>
          </a:p>
        </p:txBody>
      </p:sp>
      <p:sp>
        <p:nvSpPr>
          <p:cNvPr id="18" name="Title 77"/>
          <p:cNvSpPr>
            <a:spLocks noGrp="1"/>
          </p:cNvSpPr>
          <p:nvPr>
            <p:ph type="title"/>
          </p:nvPr>
        </p:nvSpPr>
        <p:spPr>
          <a:xfrm>
            <a:off x="1920924" y="940079"/>
            <a:ext cx="24747147" cy="2395899"/>
          </a:xfrm>
          <a:prstGeom prst="rect">
            <a:avLst/>
          </a:prstGeom>
        </p:spPr>
        <p:txBody>
          <a:bodyPr vert="horz" lIns="178308" tIns="89154" rIns="178308" bIns="89154" anchor="ctr"/>
          <a:lstStyle>
            <a:lvl1pPr algn="l"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33" hasCustomPrompt="1"/>
          </p:nvPr>
        </p:nvSpPr>
        <p:spPr>
          <a:xfrm>
            <a:off x="1919980" y="3408439"/>
            <a:ext cx="24748474" cy="969226"/>
          </a:xfrm>
          <a:prstGeom prst="rect">
            <a:avLst/>
          </a:prstGeom>
        </p:spPr>
        <p:txBody>
          <a:bodyPr vert="horz" lIns="178308" tIns="89154" rIns="178308" bIns="89154" anchor="ctr"/>
          <a:lstStyle>
            <a:lvl1pPr marL="0" indent="0" algn="l">
              <a:buNone/>
              <a:defRPr sz="3500" b="1" cap="all" baseline="0">
                <a:solidFill>
                  <a:srgbClr val="595A59"/>
                </a:solidFill>
              </a:defRPr>
            </a:lvl1pPr>
            <a:lvl2pPr marL="0" indent="0" algn="ctr">
              <a:defRPr sz="7000" b="1" cap="all">
                <a:solidFill>
                  <a:srgbClr val="FFFFFE"/>
                </a:solidFill>
              </a:defRPr>
            </a:lvl2pPr>
            <a:lvl3pPr marL="0" indent="0" algn="ctr">
              <a:defRPr sz="7000" b="1" cap="all">
                <a:solidFill>
                  <a:srgbClr val="FFFFFE"/>
                </a:solidFill>
              </a:defRPr>
            </a:lvl3pPr>
            <a:lvl4pPr marL="0" indent="0" algn="ctr">
              <a:defRPr sz="7000" b="1" cap="all">
                <a:solidFill>
                  <a:srgbClr val="FFFFFE"/>
                </a:solidFill>
              </a:defRPr>
            </a:lvl4pPr>
            <a:lvl5pPr marL="0" indent="0" algn="ctr">
              <a:defRPr sz="7000" b="1" cap="all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/>
              <a:t>First last 1   •   first last 2   •   first last 3   •   first last 4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0" y="32343935"/>
            <a:ext cx="38404800" cy="574467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3023" tIns="46511" rIns="93023" bIns="46511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8404800" cy="4511019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5408" tIns="47704" rIns="95408" bIns="47704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511019"/>
            <a:ext cx="38404800" cy="36683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5408" tIns="47704" rIns="95408" bIns="47704"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223" y="1493613"/>
            <a:ext cx="9187161" cy="14995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defTabSz="1913582" rtl="0" eaLnBrk="1" latinLnBrk="0" hangingPunct="1">
        <a:spcBef>
          <a:spcPct val="0"/>
        </a:spcBef>
        <a:buNone/>
        <a:defRPr sz="4900" kern="1200" cap="all" spc="61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435186" indent="-1435186" algn="l" defTabSz="1913582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3109571" indent="-1195990" algn="l" defTabSz="1913582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4783955" indent="-956791" algn="l" defTabSz="1913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697536" indent="-956791" algn="l" defTabSz="1913582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11118" indent="-956791" algn="l" defTabSz="1913582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524700" indent="-956791" algn="l" defTabSz="1913582" rtl="0" eaLnBrk="1" latinLnBrk="0" hangingPunct="1">
        <a:spcBef>
          <a:spcPct val="200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38284" indent="-956791" algn="l" defTabSz="1913582" rtl="0" eaLnBrk="1" latinLnBrk="0" hangingPunct="1">
        <a:spcBef>
          <a:spcPct val="200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351865" indent="-956791" algn="l" defTabSz="1913582" rtl="0" eaLnBrk="1" latinLnBrk="0" hangingPunct="1">
        <a:spcBef>
          <a:spcPct val="200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6265447" indent="-956791" algn="l" defTabSz="1913582" rtl="0" eaLnBrk="1" latinLnBrk="0" hangingPunct="1">
        <a:spcBef>
          <a:spcPct val="200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35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913582" algn="l" defTabSz="19135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827164" algn="l" defTabSz="19135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740745" algn="l" defTabSz="19135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654327" algn="l" defTabSz="19135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567909" algn="l" defTabSz="19135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1491" algn="l" defTabSz="19135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395075" algn="l" defTabSz="19135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5308656" algn="l" defTabSz="1913582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8"/>
          </p:nvPr>
        </p:nvSpPr>
        <p:spPr>
          <a:xfrm>
            <a:off x="204933" y="13781739"/>
            <a:ext cx="37664285" cy="75895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609784" y="6067614"/>
            <a:ext cx="12593453" cy="68854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b="0" i="0" u="none" strike="noStrike" dirty="0">
                <a:effectLst/>
                <a:latin typeface="Helvetica" pitchFamily="2" charset="0"/>
              </a:rPr>
              <a:t>The Pooled Cohort Equations (PCE) developed by the American College of Cardiology (ACC) and American Heart Association (AHA) were developed in 2013 to estimate 10-year risk of development of ASCVD. </a:t>
            </a:r>
            <a:r>
              <a:rPr lang="en-US" sz="3100" dirty="0">
                <a:latin typeface="Helvetica" pitchFamily="2" charset="0"/>
              </a:rPr>
              <a:t>It has been the guideline-recommended strategy for risk stratification clinically.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>
                <a:latin typeface="Helvetica" pitchFamily="2" charset="0"/>
              </a:rPr>
              <a:t>PCE has been shown to have poor predictive value in modern, diverse populations, and includes race as a risk factor, which has been shown to be non-contributory to the risk prediction models in some cases.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In 2023, the AHA developed the PREVENT equations (AHA Predicting Risk of CVD Events) in an effort to improve and optimize risk prediction.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We aimed to assess the comparative performance of the new PREVENT risk score versus the current guideline recommended PCE in a modern, diverse cohort (MESA). 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6"/>
          </p:nvPr>
        </p:nvSpPr>
        <p:spPr>
          <a:xfrm>
            <a:off x="609784" y="15088975"/>
            <a:ext cx="16234012" cy="10989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0" i="0" u="none" strike="noStrike" dirty="0">
                <a:effectLst/>
                <a:latin typeface="Helvetica" pitchFamily="2" charset="0"/>
              </a:rPr>
              <a:t>The observed event rate (6%) was more similar to the predicted PREVENT event rate (5.7%) compared to the PCE (10.8%).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Helvetica" pitchFamily="2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117563" y="661071"/>
            <a:ext cx="26032289" cy="2693921"/>
          </a:xfrm>
        </p:spPr>
        <p:txBody>
          <a:bodyPr/>
          <a:lstStyle/>
          <a:p>
            <a:r>
              <a:rPr lang="en-US" sz="4500" b="1" i="0" strike="noStrike" dirty="0">
                <a:effectLst/>
              </a:rPr>
              <a:t>The </a:t>
            </a:r>
            <a:r>
              <a:rPr lang="en-US" sz="4500" b="1" i="0" dirty="0">
                <a:effectLst/>
              </a:rPr>
              <a:t>comparative </a:t>
            </a:r>
            <a:r>
              <a:rPr lang="en-US" sz="4500" b="1" i="0" strike="noStrike" dirty="0">
                <a:effectLst/>
              </a:rPr>
              <a:t>performance of the PREVENT risk calculator</a:t>
            </a:r>
            <a:r>
              <a:rPr lang="en-US" sz="4500" b="1" i="0" dirty="0">
                <a:effectLst/>
              </a:rPr>
              <a:t> vs the Pooled Cohort Equations</a:t>
            </a:r>
            <a:r>
              <a:rPr lang="en-US" sz="4500" b="1" i="0" strike="noStrike" dirty="0">
                <a:effectLst/>
              </a:rPr>
              <a:t> in a diverse, multi-ethnic cohort: The Multi-Ethnic Study of Atherosclerosis (MESA)</a:t>
            </a:r>
            <a:endParaRPr lang="en-US" sz="4500" b="1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3"/>
          </p:nvPr>
        </p:nvSpPr>
        <p:spPr>
          <a:xfrm>
            <a:off x="1438720" y="3360313"/>
            <a:ext cx="24748474" cy="969226"/>
          </a:xfrm>
        </p:spPr>
        <p:txBody>
          <a:bodyPr/>
          <a:lstStyle/>
          <a:p>
            <a:r>
              <a:rPr lang="en-US" dirty="0"/>
              <a:t>M. Sims Hershey MD/MBA, Brittany Saldivar murphy MD, Yunbi Nam MS, Wendy post MD, Robyn mclelland pHD, Shi huang phd, Andrew Defilippis mD</a:t>
            </a:r>
          </a:p>
        </p:txBody>
      </p:sp>
      <p:sp>
        <p:nvSpPr>
          <p:cNvPr id="37" name="Content Placeholder 26">
            <a:extLst>
              <a:ext uri="{FF2B5EF4-FFF2-40B4-BE49-F238E27FC236}">
                <a16:creationId xmlns:a16="http://schemas.microsoft.com/office/drawing/2014/main" id="{4A7001A2-CCD7-A24D-1FE4-CA6EE01B89B8}"/>
              </a:ext>
            </a:extLst>
          </p:cNvPr>
          <p:cNvSpPr txBox="1">
            <a:spLocks/>
          </p:cNvSpPr>
          <p:nvPr/>
        </p:nvSpPr>
        <p:spPr>
          <a:xfrm>
            <a:off x="204934" y="5111121"/>
            <a:ext cx="20647317" cy="758952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100" b="1" kern="1200" cap="all">
                <a:solidFill>
                  <a:srgbClr val="60625E"/>
                </a:solidFill>
                <a:latin typeface="+mn-lt"/>
                <a:ea typeface="+mn-ea"/>
                <a:cs typeface="+mn-cs"/>
              </a:defRPr>
            </a:lvl1pPr>
            <a:lvl2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24700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38284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865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65447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INTRODUCTION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E77F3C-AA54-12B0-9426-85595764D5EB}"/>
              </a:ext>
            </a:extLst>
          </p:cNvPr>
          <p:cNvSpPr txBox="1"/>
          <p:nvPr/>
        </p:nvSpPr>
        <p:spPr>
          <a:xfrm>
            <a:off x="21691600" y="-4521200"/>
            <a:ext cx="184731" cy="461665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marL="0" marR="0" indent="0" algn="l" defTabSz="1881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832CCED8-6994-1D7B-C4D4-AA493A433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48862"/>
              </p:ext>
            </p:extLst>
          </p:nvPr>
        </p:nvGraphicFramePr>
        <p:xfrm>
          <a:off x="22025994" y="61667185"/>
          <a:ext cx="25572720" cy="9066263"/>
        </p:xfrm>
        <a:graphic>
          <a:graphicData uri="http://schemas.openxmlformats.org/drawingml/2006/table">
            <a:tbl>
              <a:tblPr/>
              <a:tblGrid>
                <a:gridCol w="3196590">
                  <a:extLst>
                    <a:ext uri="{9D8B030D-6E8A-4147-A177-3AD203B41FA5}">
                      <a16:colId xmlns:a16="http://schemas.microsoft.com/office/drawing/2014/main" val="720361595"/>
                    </a:ext>
                  </a:extLst>
                </a:gridCol>
                <a:gridCol w="3196590">
                  <a:extLst>
                    <a:ext uri="{9D8B030D-6E8A-4147-A177-3AD203B41FA5}">
                      <a16:colId xmlns:a16="http://schemas.microsoft.com/office/drawing/2014/main" val="1712834665"/>
                    </a:ext>
                  </a:extLst>
                </a:gridCol>
                <a:gridCol w="3196590">
                  <a:extLst>
                    <a:ext uri="{9D8B030D-6E8A-4147-A177-3AD203B41FA5}">
                      <a16:colId xmlns:a16="http://schemas.microsoft.com/office/drawing/2014/main" val="3245233975"/>
                    </a:ext>
                  </a:extLst>
                </a:gridCol>
                <a:gridCol w="3196590">
                  <a:extLst>
                    <a:ext uri="{9D8B030D-6E8A-4147-A177-3AD203B41FA5}">
                      <a16:colId xmlns:a16="http://schemas.microsoft.com/office/drawing/2014/main" val="3204900067"/>
                    </a:ext>
                  </a:extLst>
                </a:gridCol>
                <a:gridCol w="3196590">
                  <a:extLst>
                    <a:ext uri="{9D8B030D-6E8A-4147-A177-3AD203B41FA5}">
                      <a16:colId xmlns:a16="http://schemas.microsoft.com/office/drawing/2014/main" val="1209361786"/>
                    </a:ext>
                  </a:extLst>
                </a:gridCol>
                <a:gridCol w="3196590">
                  <a:extLst>
                    <a:ext uri="{9D8B030D-6E8A-4147-A177-3AD203B41FA5}">
                      <a16:colId xmlns:a16="http://schemas.microsoft.com/office/drawing/2014/main" val="4248233659"/>
                    </a:ext>
                  </a:extLst>
                </a:gridCol>
                <a:gridCol w="3196590">
                  <a:extLst>
                    <a:ext uri="{9D8B030D-6E8A-4147-A177-3AD203B41FA5}">
                      <a16:colId xmlns:a16="http://schemas.microsoft.com/office/drawing/2014/main" val="4217829894"/>
                    </a:ext>
                  </a:extLst>
                </a:gridCol>
                <a:gridCol w="3196590">
                  <a:extLst>
                    <a:ext uri="{9D8B030D-6E8A-4147-A177-3AD203B41FA5}">
                      <a16:colId xmlns:a16="http://schemas.microsoft.com/office/drawing/2014/main" val="1996187804"/>
                    </a:ext>
                  </a:extLst>
                </a:gridCol>
              </a:tblGrid>
              <a:tr h="439293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Risk Score </a:t>
                      </a:r>
                      <a:endParaRPr lang="en-US" b="1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Number  </a:t>
                      </a:r>
                      <a:endParaRPr lang="en-US" b="1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Predicted Events </a:t>
                      </a:r>
                      <a:endParaRPr lang="en-US" b="1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Observed Events </a:t>
                      </a:r>
                      <a:endParaRPr lang="en-US" b="1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Absolute Difference </a:t>
                      </a:r>
                      <a:endParaRPr lang="en-US" b="1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Discordance (%)</a:t>
                      </a:r>
                      <a:r>
                        <a:rPr lang="en-US" sz="950" b="0" i="0" baseline="30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</a:t>
                      </a:r>
                      <a:r>
                        <a:rPr lang="en-US" sz="950" b="1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 </a:t>
                      </a:r>
                      <a:endParaRPr lang="en-US" b="1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C-statistic </a:t>
                      </a:r>
                      <a:endParaRPr lang="en-US" b="1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Mean absolute error (MAE) </a:t>
                      </a:r>
                      <a:endParaRPr lang="en-US" b="1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233778"/>
                  </a:ext>
                </a:extLst>
              </a:tr>
              <a:tr h="214973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PCE </a:t>
                      </a:r>
                      <a:endParaRPr lang="en-US" b="1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6098 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658 (10.8%)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366 (6%)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4.8 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79.8 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0.73 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0.058 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370096"/>
                  </a:ext>
                </a:extLst>
              </a:tr>
              <a:tr h="25235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PREVENT ASCVD </a:t>
                      </a:r>
                      <a:endParaRPr lang="en-US" b="1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6098 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346 (5.7%)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366 (6%)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-0.3 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-5.5 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0.73 </a:t>
                      </a:r>
                      <a:endParaRPr lang="en-US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0.001 </a:t>
                      </a:r>
                      <a:endParaRPr lang="en-US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539829"/>
                  </a:ext>
                </a:extLst>
              </a:tr>
            </a:tbl>
          </a:graphicData>
        </a:graphic>
      </p:graphicFrame>
      <p:sp>
        <p:nvSpPr>
          <p:cNvPr id="57" name="Rectangle 2">
            <a:extLst>
              <a:ext uri="{FF2B5EF4-FFF2-40B4-BE49-F238E27FC236}">
                <a16:creationId xmlns:a16="http://schemas.microsoft.com/office/drawing/2014/main" id="{8779A7BC-2C2C-EEF4-A962-7C7E47E43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25677" y="61624012"/>
            <a:ext cx="5894200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> </a:t>
            </a:r>
            <a:endParaRPr kumimoji="0" lang="en-US" altLang="en-US" sz="3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>Table 2: 10-year ASCVD event rates as predicted by the PCE and PREVENT equations and observed events in the Multi-Ethnic Study of Atherosclerosis (MESA) </a:t>
            </a:r>
            <a:endParaRPr kumimoji="0" lang="en-US" altLang="en-US" sz="3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>a. Discordance is defined as [(predicted % - observed %)/observed %) x 100].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white rectangular grid with black text&#10;&#10;Description automatically generated">
            <a:extLst>
              <a:ext uri="{FF2B5EF4-FFF2-40B4-BE49-F238E27FC236}">
                <a16:creationId xmlns:a16="http://schemas.microsoft.com/office/drawing/2014/main" id="{26A52EC0-CF28-27CE-53CE-9634CE133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405" y="16364262"/>
            <a:ext cx="16234013" cy="3880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635720-5EB3-CDDC-73CA-D97914BBE158}"/>
              </a:ext>
            </a:extLst>
          </p:cNvPr>
          <p:cNvSpPr txBox="1"/>
          <p:nvPr/>
        </p:nvSpPr>
        <p:spPr>
          <a:xfrm>
            <a:off x="1629033" y="20258599"/>
            <a:ext cx="16063981" cy="155119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l" rtl="0" fontAlgn="base"/>
            <a:r>
              <a:rPr lang="en-US" sz="2200" b="0" i="0" u="none" strike="noStrike" dirty="0">
                <a:effectLst/>
                <a:latin typeface="Helvetica" pitchFamily="2" charset="0"/>
              </a:rPr>
              <a:t>Table </a:t>
            </a:r>
            <a:r>
              <a:rPr lang="en-US" sz="2200" dirty="0">
                <a:latin typeface="Helvetica" pitchFamily="2" charset="0"/>
              </a:rPr>
              <a:t>2</a:t>
            </a:r>
            <a:r>
              <a:rPr lang="en-US" sz="2200" b="0" i="0" u="none" strike="noStrike" dirty="0">
                <a:effectLst/>
                <a:latin typeface="Helvetica" pitchFamily="2" charset="0"/>
              </a:rPr>
              <a:t>: 10-year ASCVD event rates as predicted by the PCE and PREVENT equations and observed events in the Multi-Ethnic Study of Atherosclerosis (MESA) </a:t>
            </a:r>
            <a:endParaRPr lang="en-US" sz="2200" b="0" i="0" u="none" strike="noStrike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200" b="0" i="0" u="none" strike="noStrike" dirty="0">
                <a:effectLst/>
                <a:latin typeface="Helvetica" pitchFamily="2" charset="0"/>
              </a:rPr>
              <a:t>a. Discordance is defined as [(predicted % - observed %)/observed %) x 100]. </a:t>
            </a:r>
            <a:endParaRPr lang="en-US" sz="2200" b="0" i="0" u="none" strike="noStrike" dirty="0">
              <a:effectLst/>
              <a:latin typeface="Segoe UI" panose="020B0502040204020203" pitchFamily="34" charset="0"/>
            </a:endParaRPr>
          </a:p>
          <a:p>
            <a:pPr marL="0" marR="0" indent="0" algn="l" defTabSz="1881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6">
            <a:extLst>
              <a:ext uri="{FF2B5EF4-FFF2-40B4-BE49-F238E27FC236}">
                <a16:creationId xmlns:a16="http://schemas.microsoft.com/office/drawing/2014/main" id="{469BAD10-869E-6F1F-663C-8E6CFD5C53EA}"/>
              </a:ext>
            </a:extLst>
          </p:cNvPr>
          <p:cNvSpPr txBox="1">
            <a:spLocks/>
          </p:cNvSpPr>
          <p:nvPr/>
        </p:nvSpPr>
        <p:spPr>
          <a:xfrm>
            <a:off x="21363709" y="28434873"/>
            <a:ext cx="16550640" cy="758952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100" b="1" kern="1200" cap="all">
                <a:solidFill>
                  <a:srgbClr val="60625E"/>
                </a:solidFill>
                <a:latin typeface="+mn-lt"/>
                <a:ea typeface="+mn-ea"/>
                <a:cs typeface="+mn-cs"/>
              </a:defRPr>
            </a:lvl1pPr>
            <a:lvl2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24700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38284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865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65447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Conclusion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2374E-9F9F-3AC4-36D3-10FB3E75C456}"/>
              </a:ext>
            </a:extLst>
          </p:cNvPr>
          <p:cNvSpPr txBox="1"/>
          <p:nvPr/>
        </p:nvSpPr>
        <p:spPr>
          <a:xfrm>
            <a:off x="21793203" y="29432471"/>
            <a:ext cx="16611597" cy="2668423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457200" marR="0" indent="-457200" algn="l" defTabSz="1881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100" b="0" i="0" dirty="0">
                <a:effectLst/>
                <a:latin typeface="Helvetica" pitchFamily="2" charset="0"/>
              </a:rPr>
              <a:t>New diagnostic tools should be evaluated against current practice standards before adoption into clinical practice. </a:t>
            </a:r>
            <a:endParaRPr lang="en-US" sz="3100" b="0" i="0" strike="noStrike" dirty="0">
              <a:effectLst/>
              <a:latin typeface="Helvetica" pitchFamily="2" charset="0"/>
            </a:endParaRPr>
          </a:p>
          <a:p>
            <a:pPr marL="457200" marR="0" indent="-457200" algn="l" defTabSz="1881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100" b="0" i="0" strike="noStrike" dirty="0">
                <a:effectLst/>
                <a:latin typeface="Helvetica" pitchFamily="2" charset="0"/>
              </a:rPr>
              <a:t>In this modern, multi-ethnic cohort, the PREVENT equations </a:t>
            </a:r>
            <a:r>
              <a:rPr lang="en-US" sz="3100" b="0" i="0" u="none" strike="noStrike" dirty="0">
                <a:effectLst/>
                <a:latin typeface="Helvetica" pitchFamily="2" charset="0"/>
              </a:rPr>
              <a:t>portend a more accurate risk prediction stratification than the current guideline-recommended PCE.</a:t>
            </a:r>
          </a:p>
          <a:p>
            <a:pPr marL="457200" marR="0" indent="-457200" algn="l" defTabSz="1881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100" b="0" i="0" u="none" strike="noStrike" dirty="0">
                <a:effectLst/>
                <a:latin typeface="Helvetica" pitchFamily="2" charset="0"/>
              </a:rPr>
              <a:t>These findings support adoption of this updated prediction tool. </a:t>
            </a:r>
          </a:p>
        </p:txBody>
      </p:sp>
      <p:sp>
        <p:nvSpPr>
          <p:cNvPr id="17" name="Content Placeholder 22">
            <a:extLst>
              <a:ext uri="{FF2B5EF4-FFF2-40B4-BE49-F238E27FC236}">
                <a16:creationId xmlns:a16="http://schemas.microsoft.com/office/drawing/2014/main" id="{8F04328F-0234-C48A-5753-F43B583127AF}"/>
              </a:ext>
            </a:extLst>
          </p:cNvPr>
          <p:cNvSpPr txBox="1">
            <a:spLocks/>
          </p:cNvSpPr>
          <p:nvPr/>
        </p:nvSpPr>
        <p:spPr>
          <a:xfrm>
            <a:off x="22025677" y="6145221"/>
            <a:ext cx="14468764" cy="7070322"/>
          </a:xfrm>
          <a:prstGeom prst="rect">
            <a:avLst/>
          </a:prstGeom>
        </p:spPr>
        <p:txBody>
          <a:bodyPr vert="horz" lIns="93023" tIns="46511" rIns="93023" bIns="46511"/>
          <a:lstStyle>
            <a:lvl1pPr marL="7617897" indent="-7617897" algn="l" defTabSz="191358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17897" indent="-7617897" algn="l" defTabSz="1913582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7897" indent="-7617897" algn="l" defTabSz="1913582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17897" indent="-7617897" algn="l" defTabSz="1913582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7897" indent="-7617897" algn="l" defTabSz="1913582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24700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38284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865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65447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Helvetica" pitchFamily="2" charset="0"/>
              </a:rPr>
              <a:t>6098 individuals who self-identified as White, Black, Hispanic and Chinese from the Multi-Ethnic Study of Atherosclerosis (MESA) were included in the analysis.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Helvetica" pitchFamily="2" charset="0"/>
              </a:rPr>
              <a:t>Baseline predicted event rates from enrollment were calculated using the PCE and PREVENT-ASCVD equations.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Helvetica" pitchFamily="2" charset="0"/>
              </a:rPr>
              <a:t>Discordance between observed and expected rates were calculated.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Helvetica" pitchFamily="2" charset="0"/>
              </a:rPr>
              <a:t>ASCVD events were defined as coronary artery disease, including myocardial infarction and fatal coronary disease, and stroke.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Helvetica" pitchFamily="2" charset="0"/>
              </a:rPr>
              <a:t>Harrell’s C index was used to evaluate discrimination.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Helvetica" pitchFamily="2" charset="0"/>
              </a:rPr>
              <a:t>Calibration was evaluated comparing Kaplan-Meier estimated 10-year event rates to predicted event rates to calculate mean absolute error (MAE).</a:t>
            </a:r>
          </a:p>
        </p:txBody>
      </p:sp>
      <p:sp>
        <p:nvSpPr>
          <p:cNvPr id="19" name="Content Placeholder 26">
            <a:extLst>
              <a:ext uri="{FF2B5EF4-FFF2-40B4-BE49-F238E27FC236}">
                <a16:creationId xmlns:a16="http://schemas.microsoft.com/office/drawing/2014/main" id="{A7322597-21FD-9D46-3CB0-16640D3A245A}"/>
              </a:ext>
            </a:extLst>
          </p:cNvPr>
          <p:cNvSpPr txBox="1">
            <a:spLocks/>
          </p:cNvSpPr>
          <p:nvPr/>
        </p:nvSpPr>
        <p:spPr>
          <a:xfrm>
            <a:off x="21322145" y="5114536"/>
            <a:ext cx="16547074" cy="758952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20000"/>
                  <a:lumOff val="80000"/>
                </a:schemeClr>
              </a:gs>
              <a:gs pos="34000">
                <a:schemeClr val="bg1"/>
              </a:gs>
              <a:gs pos="7000">
                <a:schemeClr val="tx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  <a:effectLst>
            <a:outerShdw blurRad="50800" dist="50800" dir="2700000" sx="65000" sy="65000" algn="tl" rotWithShape="0">
              <a:srgbClr val="000000">
                <a:alpha val="43000"/>
              </a:srgbClr>
            </a:outerShdw>
          </a:effectLst>
        </p:spPr>
        <p:txBody>
          <a:bodyPr vert="horz" lIns="93023" tIns="46511" rIns="93023" bIns="46511" anchor="ctr"/>
          <a:lstStyle>
            <a:lvl1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100" b="1" kern="1200" cap="all">
                <a:solidFill>
                  <a:srgbClr val="60625E"/>
                </a:solidFill>
                <a:latin typeface="+mn-lt"/>
                <a:ea typeface="+mn-ea"/>
                <a:cs typeface="+mn-cs"/>
              </a:defRPr>
            </a:lvl1pPr>
            <a:lvl2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1913582" rtl="0" eaLnBrk="1" latinLnBrk="0" hangingPunct="1">
              <a:spcBef>
                <a:spcPct val="20000"/>
              </a:spcBef>
              <a:buFont typeface="Arial"/>
              <a:buNone/>
              <a:defRPr sz="3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24700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38284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865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65447" indent="-956791" algn="l" defTabSz="1913582" rtl="0" eaLnBrk="1" latinLnBrk="0" hangingPunct="1">
              <a:spcBef>
                <a:spcPct val="20000"/>
              </a:spcBef>
              <a:buFont typeface="Arial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METHODS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52A02E-3DB1-6FF3-363D-04B1A500B937}"/>
              </a:ext>
            </a:extLst>
          </p:cNvPr>
          <p:cNvSpPr txBox="1"/>
          <p:nvPr/>
        </p:nvSpPr>
        <p:spPr>
          <a:xfrm>
            <a:off x="13107619" y="10851821"/>
            <a:ext cx="8934968" cy="110799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l" defTabSz="1881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200" b="0" i="0" u="none" strike="noStrike" dirty="0">
                <a:effectLst/>
                <a:latin typeface="Helvetica" pitchFamily="2" charset="0"/>
              </a:rPr>
              <a:t>Table 1. Risk factors included in the calculation of the PCE and PREVENT risk scores. Variables differing in quality or inclusion between the two scores are highlighted in bold.  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25" descr="A table with text on it&#10;&#10;Description automatically generated">
            <a:extLst>
              <a:ext uri="{FF2B5EF4-FFF2-40B4-BE49-F238E27FC236}">
                <a16:creationId xmlns:a16="http://schemas.microsoft.com/office/drawing/2014/main" id="{31286E8F-2ABF-8C29-4CBF-51BB85A92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3082" y="6003740"/>
            <a:ext cx="8053861" cy="482628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855224F-EBAB-49CC-2677-2C4ADE1F8C63}"/>
              </a:ext>
            </a:extLst>
          </p:cNvPr>
          <p:cNvSpPr txBox="1"/>
          <p:nvPr/>
        </p:nvSpPr>
        <p:spPr>
          <a:xfrm>
            <a:off x="21793203" y="14778722"/>
            <a:ext cx="16802915" cy="150876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0" i="0" u="none" strike="noStrike" dirty="0">
                <a:effectLst/>
                <a:latin typeface="Helvetica" pitchFamily="2" charset="0"/>
              </a:rPr>
              <a:t>42% of this cohort would be re-classified to a lower ASCVD risk category using the PREVENT equation versus the PCE. </a:t>
            </a:r>
          </a:p>
          <a:p>
            <a:pPr marL="0" marR="0" indent="0" algn="l" defTabSz="1881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3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6C7344B7-33AC-69C7-8E76-4030A049EA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746"/>
          <a:stretch/>
        </p:blipFill>
        <p:spPr>
          <a:xfrm>
            <a:off x="22524442" y="16047678"/>
            <a:ext cx="13821375" cy="327008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6B0557E-A91C-6147-0FFE-457E8F310B89}"/>
              </a:ext>
            </a:extLst>
          </p:cNvPr>
          <p:cNvSpPr txBox="1"/>
          <p:nvPr/>
        </p:nvSpPr>
        <p:spPr>
          <a:xfrm>
            <a:off x="22860001" y="19221345"/>
            <a:ext cx="13485816" cy="11079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indent="0" algn="l" defTabSz="1881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200" b="0" i="0" u="none" strike="noStrike" dirty="0">
                <a:effectLst/>
                <a:latin typeface="Helvetica"/>
                <a:cs typeface="Helvetica"/>
              </a:rPr>
              <a:t>Table 3: Number of individuals in each risk category defined as low risk (&lt;5% risk of ASCVD event in 10 years), borderline risk (5-7.5%), intermediate risk (7.5% - &lt;20%), and high risk (&gt;20%) according to the PCE and re-classified by PREVENT equations</a:t>
            </a:r>
            <a:r>
              <a:rPr lang="en-US" sz="2200" dirty="0">
                <a:latin typeface="Helvetica"/>
                <a:cs typeface="Helvetica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4" name="Picture 3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9BF3D862-F86A-B926-A9D1-DC9ADAAAA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7405" y="21701755"/>
            <a:ext cx="13210231" cy="8812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9FD956-3AE5-C29C-6504-D1F4A9F9D0C5}"/>
              </a:ext>
            </a:extLst>
          </p:cNvPr>
          <p:cNvSpPr txBox="1"/>
          <p:nvPr/>
        </p:nvSpPr>
        <p:spPr>
          <a:xfrm>
            <a:off x="1629033" y="30694243"/>
            <a:ext cx="12900601" cy="76944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l" defTabSz="1881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200" b="0" i="0" u="none" strike="noStrike" dirty="0">
                <a:effectLst/>
                <a:latin typeface="Helvetica" pitchFamily="2" charset="0"/>
              </a:rPr>
              <a:t>Figure 1: 10-year ASCVD event rates as predicted by the PCE and PREVENT-ASCVD equations and observed events in the Multi-Ethnic Study of Atherosclerosis (MESA)  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07062879-1B75-F2D1-4C45-0A2B1EFE1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49136" y="20400900"/>
            <a:ext cx="11663773" cy="6341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1D3E72-8F82-2899-E878-A2B9740A5D06}"/>
              </a:ext>
            </a:extLst>
          </p:cNvPr>
          <p:cNvSpPr txBox="1"/>
          <p:nvPr/>
        </p:nvSpPr>
        <p:spPr>
          <a:xfrm>
            <a:off x="22860001" y="26648487"/>
            <a:ext cx="12084967" cy="144655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l" defTabSz="1881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200" b="0" i="0" u="none" strike="noStrike" dirty="0">
                <a:effectLst/>
                <a:latin typeface="Helvetica" pitchFamily="2" charset="0"/>
              </a:rPr>
              <a:t>Figure 2: Calibration of 10-year predicted ASCVD risk with the PCE (panel A) and the PREVENT-ASCVD (panel B) equation compared to observed event rate displayed as deciles of predicted risk. The dotted line represents a perfectly calibrated model and the solid line represents the calibration of our models within MESA</a:t>
            </a:r>
            <a:r>
              <a:rPr lang="en-US" sz="1800" b="0" i="0" u="none" strike="noStrike" dirty="0">
                <a:effectLst/>
                <a:latin typeface="Helvetica" pitchFamily="2" charset="0"/>
              </a:rPr>
              <a:t>..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6" name="Audio 85">
            <a:extLst>
              <a:ext uri="{FF2B5EF4-FFF2-40B4-BE49-F238E27FC236}">
                <a16:creationId xmlns:a16="http://schemas.microsoft.com/office/drawing/2014/main" id="{64D127E2-7256-E744-E486-8559A7317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439600" y="31953200"/>
            <a:ext cx="812800" cy="81280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D5D2CA58-2CC0-5247-E266-6D7C7E37E44D}"/>
              </a:ext>
            </a:extLst>
          </p:cNvPr>
          <p:cNvSpPr txBox="1"/>
          <p:nvPr/>
        </p:nvSpPr>
        <p:spPr>
          <a:xfrm>
            <a:off x="42923012" y="28400188"/>
            <a:ext cx="184731" cy="461665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marL="0" marR="0" indent="0" algn="l" defTabSz="188101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20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479"/>
    </mc:Choice>
    <mc:Fallback>
      <p:transition spd="slow" advTm="248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U Gold">
  <a:themeElements>
    <a:clrScheme name="VUMC 2">
      <a:dk1>
        <a:srgbClr val="3C3C3B"/>
      </a:dk1>
      <a:lt1>
        <a:sysClr val="window" lastClr="FFFFFF"/>
      </a:lt1>
      <a:dk2>
        <a:srgbClr val="856B38"/>
      </a:dk2>
      <a:lt2>
        <a:srgbClr val="E6DEC7"/>
      </a:lt2>
      <a:accent1>
        <a:srgbClr val="E6DEC7"/>
      </a:accent1>
      <a:accent2>
        <a:srgbClr val="141313"/>
      </a:accent2>
      <a:accent3>
        <a:srgbClr val="636463"/>
      </a:accent3>
      <a:accent4>
        <a:srgbClr val="777877"/>
      </a:accent4>
      <a:accent5>
        <a:srgbClr val="0C3D77"/>
      </a:accent5>
      <a:accent6>
        <a:srgbClr val="04264E"/>
      </a:accent6>
      <a:hlink>
        <a:srgbClr val="141313"/>
      </a:hlink>
      <a:folHlink>
        <a:srgbClr val="003F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>
        <a:spAutoFit/>
      </a:bodyPr>
      <a:lstStyle>
        <a:defPPr marL="0" marR="0" indent="0" algn="l" defTabSz="1881012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9772BB988424EBEEBCF2390F79908" ma:contentTypeVersion="2010" ma:contentTypeDescription="Create a new document." ma:contentTypeScope="" ma:versionID="f83df8b5e0741b725dffa163f156f807">
  <xsd:schema xmlns:xsd="http://www.w3.org/2001/XMLSchema" xmlns:xs="http://www.w3.org/2001/XMLSchema" xmlns:p="http://schemas.microsoft.com/office/2006/metadata/properties" xmlns:ns2="07bc0a69-ee92-46ac-b2e3-30b3131eab86" xmlns:ns3="ce86802e-c77d-467e-a136-fcf693c1902e" targetNamespace="http://schemas.microsoft.com/office/2006/metadata/properties" ma:root="true" ma:fieldsID="6df54ba0e9c1355f4318b059fc3e619a" ns2:_="" ns3:_="">
    <xsd:import namespace="07bc0a69-ee92-46ac-b2e3-30b3131eab86"/>
    <xsd:import namespace="ce86802e-c77d-467e-a136-fcf693c1902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c0a69-ee92-46ac-b2e3-30b3131eab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bbc83b4f-d65b-43ab-b378-5bfe7e920a87}" ma:internalName="TaxCatchAll" ma:showField="CatchAllData" ma:web="07bc0a69-ee92-46ac-b2e3-30b3131eab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6802e-c77d-467e-a136-fcf693c19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6ffffb-c47d-4ecd-b450-b19acd6a33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bc0a69-ee92-46ac-b2e3-30b3131eab86" xsi:nil="true"/>
    <lcf76f155ced4ddcb4097134ff3c332f xmlns="ce86802e-c77d-467e-a136-fcf693c1902e">
      <Terms xmlns="http://schemas.microsoft.com/office/infopath/2007/PartnerControls"/>
    </lcf76f155ced4ddcb4097134ff3c332f>
    <_dlc_DocId xmlns="07bc0a69-ee92-46ac-b2e3-30b3131eab86">ZX5JRWUJDNP5-1177343575-879009</_dlc_DocId>
    <_dlc_DocIdUrl xmlns="07bc0a69-ee92-46ac-b2e3-30b3131eab86">
      <Url>https://mreventstn.sharepoint.com/sites/Share/_layouts/15/DocIdRedir.aspx?ID=ZX5JRWUJDNP5-1177343575-879009</Url>
      <Description>ZX5JRWUJDNP5-1177343575-879009</Description>
    </_dlc_DocIdUrl>
  </documentManagement>
</p:properties>
</file>

<file path=customXml/itemProps1.xml><?xml version="1.0" encoding="utf-8"?>
<ds:datastoreItem xmlns:ds="http://schemas.openxmlformats.org/officeDocument/2006/customXml" ds:itemID="{1C7DD06C-B413-417D-B1D5-7E2944603D24}"/>
</file>

<file path=customXml/itemProps2.xml><?xml version="1.0" encoding="utf-8"?>
<ds:datastoreItem xmlns:ds="http://schemas.openxmlformats.org/officeDocument/2006/customXml" ds:itemID="{91A84DD2-BB23-4AB0-AA30-8E0626AAD1FE}"/>
</file>

<file path=customXml/itemProps3.xml><?xml version="1.0" encoding="utf-8"?>
<ds:datastoreItem xmlns:ds="http://schemas.openxmlformats.org/officeDocument/2006/customXml" ds:itemID="{25CEE24E-F369-4BA6-9ED1-1CC27AF071C0}"/>
</file>

<file path=customXml/itemProps4.xml><?xml version="1.0" encoding="utf-8"?>
<ds:datastoreItem xmlns:ds="http://schemas.openxmlformats.org/officeDocument/2006/customXml" ds:itemID="{72CF5BB2-AF9F-491F-A5FB-7989E0E3A8E1}"/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715</Words>
  <Application>Microsoft Macintosh PowerPoint</Application>
  <PresentationFormat>Custom</PresentationFormat>
  <Paragraphs>55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Segoe UI</vt:lpstr>
      <vt:lpstr>VU Gold</vt:lpstr>
      <vt:lpstr>The comparative performance of the PREVENT risk calculator vs the Pooled Cohort Equations in a diverse, multi-ethnic cohort: The Multi-Ethnic Study of Atherosclerosis (MESA)</vt:lpstr>
    </vt:vector>
  </TitlesOfParts>
  <Company>Gaylord Entertainment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Guest</dc:creator>
  <cp:lastModifiedBy>Sims Hershey</cp:lastModifiedBy>
  <cp:revision>68</cp:revision>
  <dcterms:created xsi:type="dcterms:W3CDTF">2014-10-23T04:42:32Z</dcterms:created>
  <dcterms:modified xsi:type="dcterms:W3CDTF">2024-10-23T01:36:07Z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2024-10-08T00:21:15Z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19059a79-9419-4493-abb4-e707863343e7</vt:lpwstr>
  </property>
  <property fmtid="{D5CDD505-2E9C-101B-9397-08002B2CF9AE}" pid="8" name="MSIP_Label_792c8cef-6f2b-4af1-b4ac-d815ff795cd6_ContentBits">
    <vt:lpwstr>0</vt:lpwstr>
  </property>
  <property fmtid="{D5CDD505-2E9C-101B-9397-08002B2CF9AE}" pid="9" name="ContentTypeId">
    <vt:lpwstr>0x01010098E9772BB988424EBEEBCF2390F79908</vt:lpwstr>
  </property>
  <property fmtid="{D5CDD505-2E9C-101B-9397-08002B2CF9AE}" pid="10" name="_dlc_DocIdItemGuid">
    <vt:lpwstr>31b70f11-5dc9-495c-ada6-dc7e1a1fecff</vt:lpwstr>
  </property>
</Properties>
</file>