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51206400" cy="38404800"/>
  <p:notesSz cx="6858000" cy="9144000"/>
  <p:defaultTextStyle>
    <a:defPPr>
      <a:defRPr lang="en-US"/>
    </a:defPPr>
    <a:lvl1pPr algn="l" defTabSz="4248150" rtl="0" eaLnBrk="0" fontAlgn="base" hangingPunct="0">
      <a:spcBef>
        <a:spcPct val="0"/>
      </a:spcBef>
      <a:spcAft>
        <a:spcPct val="0"/>
      </a:spcAft>
      <a:defRPr sz="83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2124075" indent="-1666875" algn="l" defTabSz="4248150" rtl="0" eaLnBrk="0" fontAlgn="base" hangingPunct="0">
      <a:spcBef>
        <a:spcPct val="0"/>
      </a:spcBef>
      <a:spcAft>
        <a:spcPct val="0"/>
      </a:spcAft>
      <a:defRPr sz="83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4248150" indent="-3333750" algn="l" defTabSz="4248150" rtl="0" eaLnBrk="0" fontAlgn="base" hangingPunct="0">
      <a:spcBef>
        <a:spcPct val="0"/>
      </a:spcBef>
      <a:spcAft>
        <a:spcPct val="0"/>
      </a:spcAft>
      <a:defRPr sz="83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6372225" indent="-5000625" algn="l" defTabSz="4248150" rtl="0" eaLnBrk="0" fontAlgn="base" hangingPunct="0">
      <a:spcBef>
        <a:spcPct val="0"/>
      </a:spcBef>
      <a:spcAft>
        <a:spcPct val="0"/>
      </a:spcAft>
      <a:defRPr sz="83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8496300" indent="-6667500" algn="l" defTabSz="4248150" rtl="0" eaLnBrk="0" fontAlgn="base" hangingPunct="0">
      <a:spcBef>
        <a:spcPct val="0"/>
      </a:spcBef>
      <a:spcAft>
        <a:spcPct val="0"/>
      </a:spcAft>
      <a:defRPr sz="83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61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s, Shaw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8"/>
    <p:restoredTop sz="93792" autoAdjust="0"/>
  </p:normalViewPr>
  <p:slideViewPr>
    <p:cSldViewPr snapToGrid="0">
      <p:cViewPr varScale="1">
        <p:scale>
          <a:sx n="22" d="100"/>
          <a:sy n="22" d="100"/>
        </p:scale>
        <p:origin x="1376" y="328"/>
      </p:cViewPr>
      <p:guideLst>
        <p:guide orient="horz" pos="12096"/>
        <p:guide pos="16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commentAuthors" Target="commentAuthors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7DDEF1-8B35-025E-3A1E-B0F1F2B19E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A3558-4E32-7D0F-1443-2E226366C79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F92306-7419-F745-A227-87C7B7B67869}" type="datetimeFigureOut">
              <a:rPr lang="en-US" altLang="en-US"/>
              <a:pPr>
                <a:defRPr/>
              </a:pPr>
              <a:t>10/25/24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353F2DC-1A4E-5108-7C5E-364019C68B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9030A63-C7A5-B8DD-9C80-819BD961A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BAA4B-C5A6-A8E6-2DE4-972AE58CA7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6539D-47D1-5B59-F569-F0D44D469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81D0D4-8661-E449-8E1C-178329D597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8A759A7A-9A3A-F66B-9A17-6A7427EFCE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40F88DBF-744B-CC7B-CB45-3E1D0786F0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AE0B797D-3F16-90D5-1F1C-9200EF3A6B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CA82ECD-9055-0342-9CA2-34E680F39C75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3C0085F-340D-BCD3-5566-2359A1BF48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20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DFC53EE-4D2C-EE62-8548-BAFE303EC7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47150"/>
            <a:ext cx="512857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D65081-E2A7-1B2D-49C9-42459405BA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863" y="35220275"/>
            <a:ext cx="20267612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D949E73A-2B24-47A5-3037-B6B13D4430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5220275"/>
            <a:ext cx="1448435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62502" y="427388"/>
            <a:ext cx="47630506" cy="3913628"/>
          </a:xfrm>
        </p:spPr>
        <p:txBody>
          <a:bodyPr lIns="0" tIns="0" rIns="0" bIns="0" anchor="t"/>
          <a:lstStyle>
            <a:lvl1pPr algn="l">
              <a:defRPr lang="en-US" sz="14746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0"/>
          </p:nvPr>
        </p:nvSpPr>
        <p:spPr>
          <a:xfrm>
            <a:off x="1766009" y="3230160"/>
            <a:ext cx="47627007" cy="22562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8167" b="0" kern="1200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>
          <a:xfrm>
            <a:off x="1762502" y="6360037"/>
            <a:ext cx="47630506" cy="267017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6579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5445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8564" indent="-207425">
              <a:spcBef>
                <a:spcPts val="0"/>
              </a:spcBef>
              <a:defRPr lang="en-US" sz="499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0841" indent="-466707">
              <a:spcBef>
                <a:spcPts val="0"/>
              </a:spcBef>
              <a:defRPr lang="en-US" sz="4764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51979" indent="-414851">
              <a:spcBef>
                <a:spcPts val="0"/>
              </a:spcBef>
              <a:defRPr lang="en-US" sz="4537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9755"/>
            </a:lvl6pPr>
            <a:lvl7pPr>
              <a:defRPr sz="9755"/>
            </a:lvl7pPr>
            <a:lvl8pPr>
              <a:defRPr sz="9755"/>
            </a:lvl8pPr>
            <a:lvl9pPr>
              <a:defRPr sz="9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2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96CA57-C2DC-C78B-EECB-C77087D89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20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8E0ED64-65A9-68BB-64C7-98AE957734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69350"/>
            <a:ext cx="5120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937445E-4168-52C9-2008-7BF0FBC952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813" y="35042475"/>
            <a:ext cx="20267612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4E79C8C-9B91-36D7-C149-09F7022183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6825"/>
            <a:ext cx="5120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8D855DA-1529-465D-8484-19867E4928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813" y="35159950"/>
            <a:ext cx="20267612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8974C5-9E44-45F1-D6E6-6565C3D701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5220275"/>
            <a:ext cx="1448435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62502" y="427388"/>
            <a:ext cx="47630506" cy="3913628"/>
          </a:xfrm>
        </p:spPr>
        <p:txBody>
          <a:bodyPr lIns="0" tIns="0" rIns="0" bIns="0" anchor="t"/>
          <a:lstStyle>
            <a:lvl1pPr algn="l">
              <a:defRPr lang="en-US" sz="14746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0"/>
          </p:nvPr>
        </p:nvSpPr>
        <p:spPr>
          <a:xfrm>
            <a:off x="1766009" y="3230160"/>
            <a:ext cx="47627007" cy="22562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8167" b="0" kern="1200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>
          <a:xfrm>
            <a:off x="1762502" y="6467889"/>
            <a:ext cx="22616160" cy="267017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6579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5445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8564" indent="-207425">
              <a:spcBef>
                <a:spcPts val="0"/>
              </a:spcBef>
              <a:defRPr lang="en-US" sz="499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0841" indent="-466707">
              <a:spcBef>
                <a:spcPts val="0"/>
              </a:spcBef>
              <a:defRPr lang="en-US" sz="4764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51979" indent="-414851">
              <a:spcBef>
                <a:spcPts val="0"/>
              </a:spcBef>
              <a:defRPr lang="en-US" sz="4537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9755"/>
            </a:lvl6pPr>
            <a:lvl7pPr>
              <a:defRPr sz="9755"/>
            </a:lvl7pPr>
            <a:lvl8pPr>
              <a:defRPr sz="9755"/>
            </a:lvl8pPr>
            <a:lvl9pPr>
              <a:defRPr sz="9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26776848" y="6486004"/>
            <a:ext cx="22616160" cy="267017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6579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5445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8564" indent="-207425">
              <a:spcBef>
                <a:spcPts val="0"/>
              </a:spcBef>
              <a:defRPr lang="en-US" sz="499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0841" indent="-466707">
              <a:spcBef>
                <a:spcPts val="0"/>
              </a:spcBef>
              <a:defRPr lang="en-US" sz="4764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51979" indent="-414851">
              <a:spcBef>
                <a:spcPts val="0"/>
              </a:spcBef>
              <a:defRPr lang="en-US" sz="4537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9755"/>
            </a:lvl6pPr>
            <a:lvl7pPr>
              <a:defRPr sz="9755"/>
            </a:lvl7pPr>
            <a:lvl8pPr>
              <a:defRPr sz="9755"/>
            </a:lvl8pPr>
            <a:lvl9pPr>
              <a:defRPr sz="9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1"/>
          </p:nvPr>
        </p:nvSpPr>
        <p:spPr>
          <a:xfrm>
            <a:off x="1597237" y="34865766"/>
            <a:ext cx="24085133" cy="27217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4083" b="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29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6F8CFD0-10D5-57EA-098F-E85A528966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20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A2C22E8-11CD-F5C5-51C8-1F5721C8BA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05875"/>
            <a:ext cx="5120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A193DBB-9FB4-4E28-F4DD-3AA0307D84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863" y="35137725"/>
            <a:ext cx="20267612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7FFFA80C-A55D-499C-AD84-DE60D021E2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5220275"/>
            <a:ext cx="1448435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62502" y="427388"/>
            <a:ext cx="47630506" cy="3913628"/>
          </a:xfrm>
        </p:spPr>
        <p:txBody>
          <a:bodyPr lIns="0" tIns="0" rIns="0" bIns="0" anchor="t"/>
          <a:lstStyle>
            <a:lvl1pPr algn="l">
              <a:defRPr lang="en-US" sz="14746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3"/>
          <p:cNvSpPr>
            <a:spLocks noGrp="1"/>
          </p:cNvSpPr>
          <p:nvPr>
            <p:ph sz="quarter" idx="10"/>
          </p:nvPr>
        </p:nvSpPr>
        <p:spPr>
          <a:xfrm>
            <a:off x="1766009" y="3230160"/>
            <a:ext cx="47627007" cy="22562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8167" b="0" kern="1200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1762509" y="6519296"/>
            <a:ext cx="15101157" cy="26711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6579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5445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8564" indent="-207425">
              <a:spcBef>
                <a:spcPts val="0"/>
              </a:spcBef>
              <a:defRPr lang="en-US" sz="499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0841" indent="-466707">
              <a:spcBef>
                <a:spcPts val="0"/>
              </a:spcBef>
              <a:defRPr lang="en-US" sz="4764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51979" indent="-414851">
              <a:spcBef>
                <a:spcPts val="0"/>
              </a:spcBef>
              <a:defRPr lang="en-US" sz="4537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9755"/>
            </a:lvl6pPr>
            <a:lvl7pPr>
              <a:defRPr sz="9755"/>
            </a:lvl7pPr>
            <a:lvl8pPr>
              <a:defRPr sz="9755"/>
            </a:lvl8pPr>
            <a:lvl9pPr>
              <a:defRPr sz="9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18052627" y="6519297"/>
            <a:ext cx="15101157" cy="2665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6579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5445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8564" indent="-207425">
              <a:spcBef>
                <a:spcPts val="0"/>
              </a:spcBef>
              <a:defRPr lang="en-US" sz="499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0841" indent="-466707">
              <a:spcBef>
                <a:spcPts val="0"/>
              </a:spcBef>
              <a:defRPr lang="en-US" sz="4764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51979" indent="-414851">
              <a:spcBef>
                <a:spcPts val="0"/>
              </a:spcBef>
              <a:defRPr lang="en-US" sz="4537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9755"/>
            </a:lvl6pPr>
            <a:lvl7pPr>
              <a:defRPr sz="9755"/>
            </a:lvl7pPr>
            <a:lvl8pPr>
              <a:defRPr sz="9755"/>
            </a:lvl8pPr>
            <a:lvl9pPr>
              <a:defRPr sz="9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34291857" y="6516816"/>
            <a:ext cx="15101157" cy="267168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6579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5445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8564" indent="-207425">
              <a:spcBef>
                <a:spcPts val="0"/>
              </a:spcBef>
              <a:defRPr lang="en-US" sz="499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0841" indent="-466707">
              <a:spcBef>
                <a:spcPts val="0"/>
              </a:spcBef>
              <a:defRPr lang="en-US" sz="4764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51979" indent="-414851">
              <a:spcBef>
                <a:spcPts val="0"/>
              </a:spcBef>
              <a:defRPr lang="en-US" sz="4537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9755"/>
            </a:lvl6pPr>
            <a:lvl7pPr>
              <a:defRPr sz="9755"/>
            </a:lvl7pPr>
            <a:lvl8pPr>
              <a:defRPr sz="9755"/>
            </a:lvl8pPr>
            <a:lvl9pPr>
              <a:defRPr sz="9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6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98B7F7C-B478-5C55-E214-CB4EC70928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5120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20EB772-EB6D-9A10-50D1-AA6FB309B0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74138"/>
            <a:ext cx="512857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37C0DDC-6334-B4D0-DCD5-52F7121C46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5938" y="35163125"/>
            <a:ext cx="20267612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BBC60667-C135-841F-43BF-3C68214906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5220275"/>
            <a:ext cx="1448435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62502" y="427388"/>
            <a:ext cx="47630506" cy="3913628"/>
          </a:xfrm>
        </p:spPr>
        <p:txBody>
          <a:bodyPr lIns="0" tIns="0" rIns="0" bIns="0" anchor="t"/>
          <a:lstStyle>
            <a:lvl1pPr algn="l">
              <a:defRPr lang="en-US" sz="14746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3"/>
          <p:cNvSpPr>
            <a:spLocks noGrp="1"/>
          </p:cNvSpPr>
          <p:nvPr>
            <p:ph sz="quarter" idx="10"/>
          </p:nvPr>
        </p:nvSpPr>
        <p:spPr>
          <a:xfrm>
            <a:off x="1766009" y="3230160"/>
            <a:ext cx="47627007" cy="22562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8167" b="0" kern="1200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>
          <a:xfrm>
            <a:off x="1762509" y="6287232"/>
            <a:ext cx="10707222" cy="270471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6579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5445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8564" indent="-207425">
              <a:spcBef>
                <a:spcPts val="0"/>
              </a:spcBef>
              <a:defRPr lang="en-US" sz="499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0841" indent="-466707">
              <a:spcBef>
                <a:spcPts val="0"/>
              </a:spcBef>
              <a:defRPr lang="en-US" sz="4764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51979" indent="-414851">
              <a:spcBef>
                <a:spcPts val="0"/>
              </a:spcBef>
              <a:defRPr lang="en-US" sz="4537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9755"/>
            </a:lvl6pPr>
            <a:lvl7pPr>
              <a:defRPr sz="9755"/>
            </a:lvl7pPr>
            <a:lvl8pPr>
              <a:defRPr sz="9755"/>
            </a:lvl8pPr>
            <a:lvl9pPr>
              <a:defRPr sz="975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2"/>
          </p:nvPr>
        </p:nvSpPr>
        <p:spPr>
          <a:xfrm>
            <a:off x="14193809" y="6346538"/>
            <a:ext cx="10707222" cy="26987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6579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5445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8564" indent="-207425">
              <a:spcBef>
                <a:spcPts val="0"/>
              </a:spcBef>
              <a:defRPr lang="en-US" sz="499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0841" indent="-466707">
              <a:spcBef>
                <a:spcPts val="0"/>
              </a:spcBef>
              <a:defRPr lang="en-US" sz="4764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51979" indent="-414851">
              <a:spcBef>
                <a:spcPts val="0"/>
              </a:spcBef>
              <a:defRPr lang="en-US" sz="4537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9755"/>
            </a:lvl6pPr>
            <a:lvl7pPr>
              <a:defRPr sz="9755"/>
            </a:lvl7pPr>
            <a:lvl8pPr>
              <a:defRPr sz="9755"/>
            </a:lvl8pPr>
            <a:lvl9pPr>
              <a:defRPr sz="975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3"/>
          </p:nvPr>
        </p:nvSpPr>
        <p:spPr>
          <a:xfrm>
            <a:off x="26647523" y="6346538"/>
            <a:ext cx="10707222" cy="26987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6579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5445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8564" indent="-207425">
              <a:spcBef>
                <a:spcPts val="0"/>
              </a:spcBef>
              <a:defRPr lang="en-US" sz="499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0841" indent="-466707">
              <a:spcBef>
                <a:spcPts val="0"/>
              </a:spcBef>
              <a:defRPr lang="en-US" sz="4764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51979" indent="-414851">
              <a:spcBef>
                <a:spcPts val="0"/>
              </a:spcBef>
              <a:defRPr lang="en-US" sz="4537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9755"/>
            </a:lvl6pPr>
            <a:lvl7pPr>
              <a:defRPr sz="9755"/>
            </a:lvl7pPr>
            <a:lvl8pPr>
              <a:defRPr sz="9755"/>
            </a:lvl8pPr>
            <a:lvl9pPr>
              <a:defRPr sz="975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24"/>
          </p:nvPr>
        </p:nvSpPr>
        <p:spPr>
          <a:xfrm>
            <a:off x="38958694" y="6364650"/>
            <a:ext cx="10707222" cy="26969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6579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5445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8564" indent="-207425">
              <a:spcBef>
                <a:spcPts val="0"/>
              </a:spcBef>
              <a:defRPr lang="en-US" sz="499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0841" indent="-466707">
              <a:spcBef>
                <a:spcPts val="0"/>
              </a:spcBef>
              <a:defRPr lang="en-US" sz="4764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51979" indent="-414851">
              <a:spcBef>
                <a:spcPts val="0"/>
              </a:spcBef>
              <a:defRPr lang="en-US" sz="4537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9755"/>
            </a:lvl6pPr>
            <a:lvl7pPr>
              <a:defRPr sz="9755"/>
            </a:lvl7pPr>
            <a:lvl8pPr>
              <a:defRPr sz="9755"/>
            </a:lvl8pPr>
            <a:lvl9pPr>
              <a:defRPr sz="975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291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7">
            <a:extLst>
              <a:ext uri="{FF2B5EF4-FFF2-40B4-BE49-F238E27FC236}">
                <a16:creationId xmlns:a16="http://schemas.microsoft.com/office/drawing/2014/main" id="{A0D0E8A1-6EEA-0229-5646-912D931169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63713" y="2044700"/>
            <a:ext cx="47267812" cy="3429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Choose  1, 2, 3, or 4 column master </a:t>
            </a:r>
            <a:br>
              <a:rPr lang="en-US" altLang="en-US"/>
            </a:br>
            <a:r>
              <a:rPr lang="en-US" altLang="en-US"/>
              <a:t>from “Slide Master” list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</p:sldLayoutIdLst>
  <p:txStyles>
    <p:titleStyle>
      <a:lvl1pPr algn="ctr" defTabSz="1036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9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ctr" defTabSz="1036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algn="ctr" defTabSz="1036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algn="ctr" defTabSz="1036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algn="ctr" defTabSz="1036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ctr" defTabSz="1036638" rtl="0" fontAlgn="base">
        <a:lnSpc>
          <a:spcPct val="90000"/>
        </a:lnSpc>
        <a:spcBef>
          <a:spcPct val="0"/>
        </a:spcBef>
        <a:spcAft>
          <a:spcPct val="0"/>
        </a:spcAft>
        <a:defRPr sz="19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defTabSz="1036638" rtl="0" fontAlgn="base">
        <a:lnSpc>
          <a:spcPct val="90000"/>
        </a:lnSpc>
        <a:spcBef>
          <a:spcPct val="0"/>
        </a:spcBef>
        <a:spcAft>
          <a:spcPct val="0"/>
        </a:spcAft>
        <a:defRPr sz="19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defTabSz="1036638" rtl="0" fontAlgn="base">
        <a:lnSpc>
          <a:spcPct val="90000"/>
        </a:lnSpc>
        <a:spcBef>
          <a:spcPct val="0"/>
        </a:spcBef>
        <a:spcAft>
          <a:spcPct val="0"/>
        </a:spcAft>
        <a:defRPr sz="19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defTabSz="1036638" rtl="0" fontAlgn="base">
        <a:lnSpc>
          <a:spcPct val="90000"/>
        </a:lnSpc>
        <a:spcBef>
          <a:spcPct val="0"/>
        </a:spcBef>
        <a:spcAft>
          <a:spcPct val="0"/>
        </a:spcAft>
        <a:defRPr sz="19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8763" indent="-258763" algn="l" defTabSz="1036638" rtl="0" eaLnBrk="0" fontAlgn="base" hangingPunct="0">
        <a:lnSpc>
          <a:spcPct val="90000"/>
        </a:lnSpc>
        <a:spcBef>
          <a:spcPts val="1138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76288" indent="-258763" algn="l" defTabSz="1036638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295400" indent="-258763" algn="l" defTabSz="1036638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814513" indent="-258763" algn="l" defTabSz="1036638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332038" indent="-258763" algn="l" defTabSz="1036638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852102" indent="-259282" algn="l" defTabSz="103712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2" kern="1200">
          <a:solidFill>
            <a:schemeClr val="tx1"/>
          </a:solidFill>
          <a:latin typeface="+mn-lt"/>
          <a:ea typeface="+mn-ea"/>
          <a:cs typeface="+mn-cs"/>
        </a:defRPr>
      </a:lvl6pPr>
      <a:lvl7pPr marL="3370666" indent="-259282" algn="l" defTabSz="103712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2" kern="1200">
          <a:solidFill>
            <a:schemeClr val="tx1"/>
          </a:solidFill>
          <a:latin typeface="+mn-lt"/>
          <a:ea typeface="+mn-ea"/>
          <a:cs typeface="+mn-cs"/>
        </a:defRPr>
      </a:lvl7pPr>
      <a:lvl8pPr marL="3889231" indent="-259282" algn="l" defTabSz="103712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2" kern="1200">
          <a:solidFill>
            <a:schemeClr val="tx1"/>
          </a:solidFill>
          <a:latin typeface="+mn-lt"/>
          <a:ea typeface="+mn-ea"/>
          <a:cs typeface="+mn-cs"/>
        </a:defRPr>
      </a:lvl8pPr>
      <a:lvl9pPr marL="4407795" indent="-259282" algn="l" defTabSz="103712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7127" rtl="0" eaLnBrk="1" latinLnBrk="0" hangingPunct="1">
        <a:defRPr sz="2042" kern="1200">
          <a:solidFill>
            <a:schemeClr val="tx1"/>
          </a:solidFill>
          <a:latin typeface="+mn-lt"/>
          <a:ea typeface="+mn-ea"/>
          <a:cs typeface="+mn-cs"/>
        </a:defRPr>
      </a:lvl1pPr>
      <a:lvl2pPr marL="518564" algn="l" defTabSz="1037127" rtl="0" eaLnBrk="1" latinLnBrk="0" hangingPunct="1">
        <a:defRPr sz="2042" kern="1200">
          <a:solidFill>
            <a:schemeClr val="tx1"/>
          </a:solidFill>
          <a:latin typeface="+mn-lt"/>
          <a:ea typeface="+mn-ea"/>
          <a:cs typeface="+mn-cs"/>
        </a:defRPr>
      </a:lvl2pPr>
      <a:lvl3pPr marL="1037127" algn="l" defTabSz="1037127" rtl="0" eaLnBrk="1" latinLnBrk="0" hangingPunct="1">
        <a:defRPr sz="2042" kern="1200">
          <a:solidFill>
            <a:schemeClr val="tx1"/>
          </a:solidFill>
          <a:latin typeface="+mn-lt"/>
          <a:ea typeface="+mn-ea"/>
          <a:cs typeface="+mn-cs"/>
        </a:defRPr>
      </a:lvl3pPr>
      <a:lvl4pPr marL="1555693" algn="l" defTabSz="1037127" rtl="0" eaLnBrk="1" latinLnBrk="0" hangingPunct="1">
        <a:defRPr sz="2042" kern="1200">
          <a:solidFill>
            <a:schemeClr val="tx1"/>
          </a:solidFill>
          <a:latin typeface="+mn-lt"/>
          <a:ea typeface="+mn-ea"/>
          <a:cs typeface="+mn-cs"/>
        </a:defRPr>
      </a:lvl4pPr>
      <a:lvl5pPr marL="2074256" algn="l" defTabSz="1037127" rtl="0" eaLnBrk="1" latinLnBrk="0" hangingPunct="1">
        <a:defRPr sz="2042" kern="1200">
          <a:solidFill>
            <a:schemeClr val="tx1"/>
          </a:solidFill>
          <a:latin typeface="+mn-lt"/>
          <a:ea typeface="+mn-ea"/>
          <a:cs typeface="+mn-cs"/>
        </a:defRPr>
      </a:lvl5pPr>
      <a:lvl6pPr marL="2592820" algn="l" defTabSz="1037127" rtl="0" eaLnBrk="1" latinLnBrk="0" hangingPunct="1">
        <a:defRPr sz="2042" kern="1200">
          <a:solidFill>
            <a:schemeClr val="tx1"/>
          </a:solidFill>
          <a:latin typeface="+mn-lt"/>
          <a:ea typeface="+mn-ea"/>
          <a:cs typeface="+mn-cs"/>
        </a:defRPr>
      </a:lvl6pPr>
      <a:lvl7pPr marL="3111385" algn="l" defTabSz="1037127" rtl="0" eaLnBrk="1" latinLnBrk="0" hangingPunct="1">
        <a:defRPr sz="2042" kern="1200">
          <a:solidFill>
            <a:schemeClr val="tx1"/>
          </a:solidFill>
          <a:latin typeface="+mn-lt"/>
          <a:ea typeface="+mn-ea"/>
          <a:cs typeface="+mn-cs"/>
        </a:defRPr>
      </a:lvl7pPr>
      <a:lvl8pPr marL="3629949" algn="l" defTabSz="1037127" rtl="0" eaLnBrk="1" latinLnBrk="0" hangingPunct="1">
        <a:defRPr sz="2042" kern="1200">
          <a:solidFill>
            <a:schemeClr val="tx1"/>
          </a:solidFill>
          <a:latin typeface="+mn-lt"/>
          <a:ea typeface="+mn-ea"/>
          <a:cs typeface="+mn-cs"/>
        </a:defRPr>
      </a:lvl8pPr>
      <a:lvl9pPr marL="4148513" algn="l" defTabSz="1037127" rtl="0" eaLnBrk="1" latinLnBrk="0" hangingPunct="1">
        <a:defRPr sz="20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BF720-E2D4-AE45-13F9-7B6E8CA9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427038"/>
            <a:ext cx="47631350" cy="3913187"/>
          </a:xfrm>
        </p:spPr>
        <p:txBody>
          <a:bodyPr rtlCol="0">
            <a:normAutofit/>
          </a:bodyPr>
          <a:lstStyle/>
          <a:p>
            <a:pPr algn="ctr" defTabSz="1037127" eaLnBrk="1" fontAlgn="auto" hangingPunct="1">
              <a:spcAft>
                <a:spcPts val="0"/>
              </a:spcAft>
              <a:defRPr/>
            </a:pPr>
            <a:r>
              <a:rPr dirty="0">
                <a:latin typeface="Helvetica"/>
                <a:cs typeface="Helvetica"/>
              </a:rPr>
              <a:t>Atezolizumab Induced Myocarditis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FF244F7B-ACFA-F6B8-0F40-B820E6E8B71D}"/>
              </a:ext>
            </a:extLst>
          </p:cNvPr>
          <p:cNvSpPr>
            <a:spLocks noGrp="1"/>
          </p:cNvSpPr>
          <p:nvPr>
            <p:ph sz="quarter" idx="10"/>
          </p:nvPr>
        </p:nvSpPr>
        <p:spPr bwMode="auto">
          <a:xfrm>
            <a:off x="1765300" y="3230563"/>
            <a:ext cx="47628175" cy="2255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</a:pPr>
            <a:r>
              <a:rPr altLang="en-US" sz="81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Aladen Amro, DO, Shawna Stephens, DO, Nikhil Jain, MD, Raj Baljepally, MD </a:t>
            </a:r>
          </a:p>
          <a:p>
            <a:pPr algn="ctr" eaLnBrk="1" hangingPunct="1">
              <a:lnSpc>
                <a:spcPct val="80000"/>
              </a:lnSpc>
            </a:pPr>
            <a:r>
              <a:rPr altLang="en-US" sz="81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University of Tennessee Graduate School of Medicine and UT Medical Center, Knoxville, TN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2F1E97-E824-4E17-621A-CD58801AC10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42888" y="15443200"/>
            <a:ext cx="16135350" cy="1742440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sz="5400" b="0" dirty="0">
                <a:solidFill>
                  <a:schemeClr val="tx1"/>
                </a:solidFill>
              </a:rPr>
              <a:t>74 y</a:t>
            </a:r>
            <a:r>
              <a:rPr lang="en-US" sz="5400" b="0" dirty="0">
                <a:solidFill>
                  <a:schemeClr val="tx1"/>
                </a:solidFill>
              </a:rPr>
              <a:t>ear </a:t>
            </a:r>
            <a:r>
              <a:rPr sz="5400" b="0" dirty="0">
                <a:solidFill>
                  <a:schemeClr val="tx1"/>
                </a:solidFill>
              </a:rPr>
              <a:t>o</a:t>
            </a:r>
            <a:r>
              <a:rPr lang="en-US" sz="5400" b="0" dirty="0">
                <a:solidFill>
                  <a:schemeClr val="tx1"/>
                </a:solidFill>
              </a:rPr>
              <a:t>ld</a:t>
            </a:r>
            <a:r>
              <a:rPr sz="5400" b="0" dirty="0">
                <a:solidFill>
                  <a:schemeClr val="tx1"/>
                </a:solidFill>
              </a:rPr>
              <a:t> male with </a:t>
            </a:r>
            <a:r>
              <a:rPr lang="en-US" sz="5400" b="0" dirty="0">
                <a:solidFill>
                  <a:schemeClr val="tx1"/>
                </a:solidFill>
              </a:rPr>
              <a:t>prior </a:t>
            </a:r>
            <a:r>
              <a:rPr sz="5400" b="0" dirty="0">
                <a:solidFill>
                  <a:schemeClr val="tx1"/>
                </a:solidFill>
              </a:rPr>
              <a:t>bioprosthetic A</a:t>
            </a:r>
            <a:r>
              <a:rPr lang="en-US" sz="5400" b="0" dirty="0">
                <a:solidFill>
                  <a:schemeClr val="tx1"/>
                </a:solidFill>
              </a:rPr>
              <a:t>ortic valve replacement and normal left ventricular function</a:t>
            </a:r>
            <a:r>
              <a:rPr sz="5400" b="0" dirty="0">
                <a:solidFill>
                  <a:schemeClr val="tx1"/>
                </a:solidFill>
              </a:rPr>
              <a:t> </a:t>
            </a:r>
            <a:r>
              <a:rPr lang="en-US" sz="5400" b="0" dirty="0">
                <a:solidFill>
                  <a:schemeClr val="tx1"/>
                </a:solidFill>
              </a:rPr>
              <a:t>developed </a:t>
            </a:r>
            <a:r>
              <a:rPr sz="5400" b="0" dirty="0">
                <a:solidFill>
                  <a:schemeClr val="tx1"/>
                </a:solidFill>
              </a:rPr>
              <a:t>squamous cell carcinoma</a:t>
            </a:r>
            <a:r>
              <a:rPr lang="en-US" sz="5400" b="0" dirty="0">
                <a:solidFill>
                  <a:schemeClr val="tx1"/>
                </a:solidFill>
              </a:rPr>
              <a:t> of the lung. He was treated with </a:t>
            </a:r>
            <a:r>
              <a:rPr sz="5400" b="0" dirty="0">
                <a:solidFill>
                  <a:schemeClr val="tx1"/>
                </a:solidFill>
              </a:rPr>
              <a:t>right upper lobe lobectomy </a:t>
            </a:r>
            <a:r>
              <a:rPr lang="en-US" sz="5400" b="0" dirty="0">
                <a:solidFill>
                  <a:schemeClr val="tx1"/>
                </a:solidFill>
              </a:rPr>
              <a:t>followed by </a:t>
            </a:r>
            <a:r>
              <a:rPr sz="5400" b="0" dirty="0">
                <a:solidFill>
                  <a:schemeClr val="tx1"/>
                </a:solidFill>
              </a:rPr>
              <a:t>carboplatin/paclitaxel chemotherapy</a:t>
            </a:r>
            <a:r>
              <a:rPr lang="en-US" sz="5400" b="0" dirty="0">
                <a:solidFill>
                  <a:schemeClr val="tx1"/>
                </a:solidFill>
              </a:rPr>
              <a:t> and more recently was started on A</a:t>
            </a:r>
            <a:r>
              <a:rPr sz="5400" b="0" dirty="0">
                <a:solidFill>
                  <a:schemeClr val="tx1"/>
                </a:solidFill>
              </a:rPr>
              <a:t>tezolizumab immunotherapy</a:t>
            </a:r>
            <a:r>
              <a:rPr lang="en-US" sz="5400" b="0" dirty="0">
                <a:solidFill>
                  <a:schemeClr val="tx1"/>
                </a:solidFill>
              </a:rPr>
              <a:t>.</a:t>
            </a:r>
            <a:r>
              <a:rPr sz="5400" b="0" dirty="0">
                <a:solidFill>
                  <a:schemeClr val="tx1"/>
                </a:solidFill>
              </a:rPr>
              <a:t> </a:t>
            </a:r>
            <a:r>
              <a:rPr lang="en-US" sz="5400" b="0" dirty="0">
                <a:solidFill>
                  <a:schemeClr val="tx1"/>
                </a:solidFill>
              </a:rPr>
              <a:t>He</a:t>
            </a:r>
            <a:r>
              <a:rPr sz="5400" b="0" dirty="0">
                <a:solidFill>
                  <a:schemeClr val="tx1"/>
                </a:solidFill>
              </a:rPr>
              <a:t> presented with progressive shortness of breath</a:t>
            </a:r>
            <a:r>
              <a:rPr lang="en-US" sz="5400" b="0" dirty="0">
                <a:solidFill>
                  <a:schemeClr val="tx1"/>
                </a:solidFill>
              </a:rPr>
              <a:t>, elevated troponins, elevated ESR and CRP, and frequent PVCs on telemetry. </a:t>
            </a:r>
            <a:endParaRPr sz="5400" b="0" dirty="0">
              <a:solidFill>
                <a:schemeClr val="tx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5400" b="0" dirty="0">
                <a:solidFill>
                  <a:schemeClr val="tx1"/>
                </a:solidFill>
              </a:rPr>
              <a:t>Echo</a:t>
            </a:r>
            <a:r>
              <a:rPr sz="5400" b="0" dirty="0">
                <a:solidFill>
                  <a:schemeClr val="tx1"/>
                </a:solidFill>
              </a:rPr>
              <a:t> revealed a mildly dilated LV with moderately reduced EF of 30-35% and no evidence of bioprosthetic aortic valve stenosis. 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5400" b="0" dirty="0">
                <a:solidFill>
                  <a:schemeClr val="tx1"/>
                </a:solidFill>
              </a:rPr>
              <a:t>Coronary angiogram revealed </a:t>
            </a:r>
            <a:r>
              <a:rPr sz="5400" b="0" dirty="0">
                <a:solidFill>
                  <a:schemeClr val="tx1"/>
                </a:solidFill>
              </a:rPr>
              <a:t>nonobstructive disease.  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sz="5400" b="0" dirty="0">
                <a:solidFill>
                  <a:schemeClr val="tx1"/>
                </a:solidFill>
              </a:rPr>
              <a:t>Given symptoms began shortly following initiation of </a:t>
            </a:r>
            <a:r>
              <a:rPr lang="en-US" sz="5400" b="0" dirty="0">
                <a:solidFill>
                  <a:schemeClr val="tx1"/>
                </a:solidFill>
              </a:rPr>
              <a:t>A</a:t>
            </a:r>
            <a:r>
              <a:rPr sz="5400" b="0" dirty="0">
                <a:solidFill>
                  <a:schemeClr val="tx1"/>
                </a:solidFill>
              </a:rPr>
              <a:t>tezolizumab there was high suspicion for check-point inhibitor </a:t>
            </a:r>
            <a:r>
              <a:rPr lang="en-US" sz="5400" b="0" dirty="0">
                <a:solidFill>
                  <a:schemeClr val="tx1"/>
                </a:solidFill>
              </a:rPr>
              <a:t>(CPI) related </a:t>
            </a:r>
            <a:r>
              <a:rPr sz="5400" b="0" dirty="0">
                <a:solidFill>
                  <a:schemeClr val="tx1"/>
                </a:solidFill>
              </a:rPr>
              <a:t>myocarditis.  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sz="5400" b="0" dirty="0">
                <a:solidFill>
                  <a:schemeClr val="tx1"/>
                </a:solidFill>
              </a:rPr>
              <a:t>Cardiac MRI revealed a moderately dilated LV with severe global systolic dysfunction with EF of &lt;20% and linear mid myocardial LGE in the basal, lateral, and anterolateral walls consistent with a diagnosis of grade 3 immune </a:t>
            </a:r>
            <a:r>
              <a:rPr lang="en-US" sz="5400" b="0" dirty="0">
                <a:solidFill>
                  <a:schemeClr val="tx1"/>
                </a:solidFill>
              </a:rPr>
              <a:t>CPI related </a:t>
            </a:r>
            <a:r>
              <a:rPr sz="5400" b="0" dirty="0">
                <a:solidFill>
                  <a:schemeClr val="tx1"/>
                </a:solidFill>
              </a:rPr>
              <a:t>myocarditis.  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endParaRPr b="0" dirty="0"/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endParaRPr sz="54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6BC7D2-CD15-4977-551D-18EC0F960404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242888" y="8085138"/>
            <a:ext cx="16614775" cy="5373687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sz="5400" b="0" dirty="0">
                <a:solidFill>
                  <a:schemeClr val="tx1"/>
                </a:solidFill>
              </a:rPr>
              <a:t>Immunotherapy has been increasingly utilized in treating various cancers, yet it carries the risk of immune-related adverse effects (including myocarditis).  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sz="5400" b="0" dirty="0">
                <a:solidFill>
                  <a:schemeClr val="tx1"/>
                </a:solidFill>
              </a:rPr>
              <a:t>We present a case of immunotherapy-induced myocarditis caused by </a:t>
            </a:r>
            <a:r>
              <a:rPr lang="en-US" sz="5400" b="0" dirty="0">
                <a:solidFill>
                  <a:schemeClr val="tx1"/>
                </a:solidFill>
              </a:rPr>
              <a:t>A</a:t>
            </a:r>
            <a:r>
              <a:rPr sz="5400" b="0" dirty="0">
                <a:solidFill>
                  <a:schemeClr val="tx1"/>
                </a:solidFill>
              </a:rPr>
              <a:t>tezolizumab in a patient with a history of bioprosthetic aortic valve replacement. 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00226A0-D7A3-61C2-42D7-008AB87D816F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3927414" y="16413474"/>
            <a:ext cx="15748000" cy="11247437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5400" b="0" dirty="0">
                <a:solidFill>
                  <a:schemeClr val="tx1"/>
                </a:solidFill>
              </a:rPr>
              <a:t>CPI related </a:t>
            </a:r>
            <a:r>
              <a:rPr sz="5400" b="0" dirty="0">
                <a:solidFill>
                  <a:schemeClr val="tx1"/>
                </a:solidFill>
              </a:rPr>
              <a:t>myocarditis can </a:t>
            </a:r>
            <a:r>
              <a:rPr lang="en-US" sz="5400" b="0" dirty="0">
                <a:solidFill>
                  <a:schemeClr val="tx1"/>
                </a:solidFill>
              </a:rPr>
              <a:t>rarely </a:t>
            </a:r>
            <a:r>
              <a:rPr sz="5400" b="0" dirty="0">
                <a:solidFill>
                  <a:schemeClr val="tx1"/>
                </a:solidFill>
              </a:rPr>
              <a:t>develop </a:t>
            </a:r>
            <a:r>
              <a:rPr lang="en-US" sz="5400" b="0" dirty="0">
                <a:solidFill>
                  <a:schemeClr val="tx1"/>
                </a:solidFill>
              </a:rPr>
              <a:t>or deteriorate </a:t>
            </a:r>
            <a:r>
              <a:rPr sz="5400" b="0" dirty="0">
                <a:solidFill>
                  <a:schemeClr val="tx1"/>
                </a:solidFill>
              </a:rPr>
              <a:t>both in patients with</a:t>
            </a:r>
            <a:r>
              <a:rPr lang="en-US" sz="5400" b="0" dirty="0">
                <a:solidFill>
                  <a:schemeClr val="tx1"/>
                </a:solidFill>
              </a:rPr>
              <a:t> and with</a:t>
            </a:r>
            <a:r>
              <a:rPr sz="5400" b="0" dirty="0">
                <a:solidFill>
                  <a:schemeClr val="tx1"/>
                </a:solidFill>
              </a:rPr>
              <a:t>out </a:t>
            </a:r>
            <a:r>
              <a:rPr lang="en-US" sz="5400" b="0" dirty="0">
                <a:solidFill>
                  <a:schemeClr val="tx1"/>
                </a:solidFill>
              </a:rPr>
              <a:t>prior </a:t>
            </a:r>
            <a:r>
              <a:rPr sz="5400" b="0" dirty="0">
                <a:solidFill>
                  <a:schemeClr val="tx1"/>
                </a:solidFill>
              </a:rPr>
              <a:t>cardiac history</a:t>
            </a:r>
            <a:r>
              <a:rPr lang="en-US" sz="5400" b="0" dirty="0">
                <a:solidFill>
                  <a:schemeClr val="tx1"/>
                </a:solidFill>
              </a:rPr>
              <a:t>.</a:t>
            </a:r>
            <a:endParaRPr sz="5400" b="0" dirty="0">
              <a:solidFill>
                <a:schemeClr val="tx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sz="5400" b="0" dirty="0">
                <a:solidFill>
                  <a:schemeClr val="tx1"/>
                </a:solidFill>
              </a:rPr>
              <a:t>Observational studies have suggested that the incidence of myocarditis is higher in patients with combination immunotherapy</a:t>
            </a:r>
            <a:r>
              <a:rPr lang="en-US" sz="5400" b="0" dirty="0">
                <a:solidFill>
                  <a:schemeClr val="tx1"/>
                </a:solidFill>
              </a:rPr>
              <a:t>.</a:t>
            </a:r>
            <a:r>
              <a:rPr sz="5400" b="0" dirty="0">
                <a:solidFill>
                  <a:schemeClr val="tx1"/>
                </a:solidFill>
              </a:rPr>
              <a:t>  </a:t>
            </a:r>
            <a:endParaRPr lang="en-US" sz="5400" b="0" dirty="0">
              <a:solidFill>
                <a:schemeClr val="tx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5400" b="0" dirty="0">
                <a:solidFill>
                  <a:schemeClr val="tx1"/>
                </a:solidFill>
              </a:rPr>
              <a:t>Atezolizumab, a monoclonal antibody, inhibits PD-L1 and activates tumor-specific T cells.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5400" b="0" dirty="0">
                <a:solidFill>
                  <a:schemeClr val="tx1"/>
                </a:solidFill>
              </a:rPr>
              <a:t>Although CPI related myocarditis has been reported, </a:t>
            </a:r>
            <a:r>
              <a:rPr sz="5400" b="0" dirty="0">
                <a:solidFill>
                  <a:schemeClr val="tx1"/>
                </a:solidFill>
              </a:rPr>
              <a:t>it is </a:t>
            </a:r>
            <a:r>
              <a:rPr lang="en-US" sz="5400" b="0" dirty="0">
                <a:solidFill>
                  <a:schemeClr val="tx1"/>
                </a:solidFill>
              </a:rPr>
              <a:t>extremely uncommon with A</a:t>
            </a:r>
            <a:r>
              <a:rPr sz="5400" b="0" dirty="0">
                <a:solidFill>
                  <a:schemeClr val="tx1"/>
                </a:solidFill>
              </a:rPr>
              <a:t>tezolizumab therapy.</a:t>
            </a:r>
            <a:endParaRPr lang="en-US" sz="5400" b="0" dirty="0">
              <a:solidFill>
                <a:schemeClr val="tx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5400" b="0" dirty="0">
                <a:solidFill>
                  <a:schemeClr val="tx1"/>
                </a:solidFill>
              </a:rPr>
              <a:t>Only one other case has been reported in the literature, to our knowledge.</a:t>
            </a:r>
            <a:endParaRPr sz="5400" b="0" dirty="0">
              <a:solidFill>
                <a:schemeClr val="tx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sz="5400" b="0" dirty="0">
                <a:solidFill>
                  <a:schemeClr val="tx1"/>
                </a:solidFill>
              </a:rPr>
              <a:t>Prompt recognition and aggressive management with steroids and supportive therapies are crucial.  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sz="5400" b="0" dirty="0">
                <a:solidFill>
                  <a:schemeClr val="tx1"/>
                </a:solidFill>
              </a:rPr>
              <a:t>Additional immunosuppressive agents (mycophenolate) may be used in addition to steroids in life threatening cases.  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endParaRPr sz="5400" b="0" dirty="0">
              <a:solidFill>
                <a:schemeClr val="tx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58FC1E6-FA21-3FE8-19F4-0E8598164D35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33991549" y="8056485"/>
            <a:ext cx="15574963" cy="7021588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  <a:defRPr/>
            </a:pPr>
            <a:endParaRPr lang="en-US" sz="4800" b="0" dirty="0">
              <a:solidFill>
                <a:schemeClr val="tx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sz="5400" b="0" dirty="0">
                <a:solidFill>
                  <a:schemeClr val="tx1"/>
                </a:solidFill>
              </a:rPr>
              <a:t>High dose steroids </a:t>
            </a:r>
            <a:r>
              <a:rPr lang="en-US" sz="5400" b="0" dirty="0">
                <a:solidFill>
                  <a:schemeClr val="tx1"/>
                </a:solidFill>
              </a:rPr>
              <a:t>(</a:t>
            </a:r>
            <a:r>
              <a:rPr sz="5400" b="0" dirty="0">
                <a:solidFill>
                  <a:schemeClr val="tx1"/>
                </a:solidFill>
              </a:rPr>
              <a:t>methylprednisolone</a:t>
            </a:r>
            <a:r>
              <a:rPr lang="en-US" sz="5400" b="0" dirty="0">
                <a:solidFill>
                  <a:schemeClr val="tx1"/>
                </a:solidFill>
              </a:rPr>
              <a:t> 1 g)</a:t>
            </a:r>
            <a:r>
              <a:rPr sz="5400" b="0" dirty="0">
                <a:solidFill>
                  <a:schemeClr val="tx1"/>
                </a:solidFill>
              </a:rPr>
              <a:t> for 5 days followed by prednisone taper</a:t>
            </a:r>
            <a:r>
              <a:rPr lang="en-US" sz="5400" b="0" dirty="0">
                <a:solidFill>
                  <a:schemeClr val="tx1"/>
                </a:solidFill>
              </a:rPr>
              <a:t>, diuretics, and heart failure treatment with </a:t>
            </a:r>
            <a:r>
              <a:rPr sz="5400" b="0" dirty="0">
                <a:solidFill>
                  <a:schemeClr val="tx1"/>
                </a:solidFill>
              </a:rPr>
              <a:t>metoprolol succinate, lisinopril, and spironolactone.  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sz="5400" b="0" dirty="0">
                <a:solidFill>
                  <a:schemeClr val="tx1"/>
                </a:solidFill>
              </a:rPr>
              <a:t>SGLT-2 not initiated due to concern for infection in setting of high dose steroids. 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sz="5400" b="0" dirty="0">
                <a:solidFill>
                  <a:schemeClr val="tx1"/>
                </a:solidFill>
              </a:rPr>
              <a:t>Life vest given reduced ejection fraction </a:t>
            </a:r>
            <a:r>
              <a:rPr lang="en-US" sz="5400" b="0" dirty="0">
                <a:solidFill>
                  <a:schemeClr val="tx1"/>
                </a:solidFill>
              </a:rPr>
              <a:t>and </a:t>
            </a:r>
            <a:r>
              <a:rPr sz="5400" b="0" dirty="0">
                <a:solidFill>
                  <a:schemeClr val="tx1"/>
                </a:solidFill>
              </a:rPr>
              <a:t>frequent ventricular ectopy. 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endParaRPr sz="5400" b="0" dirty="0">
              <a:solidFill>
                <a:schemeClr val="tx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endParaRPr sz="5400" b="0" dirty="0">
              <a:solidFill>
                <a:schemeClr val="tx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endParaRPr sz="5400" b="0" dirty="0">
              <a:solidFill>
                <a:schemeClr val="tx1"/>
              </a:solidFill>
            </a:endParaRPr>
          </a:p>
        </p:txBody>
      </p:sp>
      <p:sp>
        <p:nvSpPr>
          <p:cNvPr id="7176" name="Text Box 496">
            <a:extLst>
              <a:ext uri="{FF2B5EF4-FFF2-40B4-BE49-F238E27FC236}">
                <a16:creationId xmlns:a16="http://schemas.microsoft.com/office/drawing/2014/main" id="{F0E2F5D6-373E-577F-E20B-E8803EACD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6530975"/>
            <a:ext cx="16217900" cy="1214438"/>
          </a:xfrm>
          <a:prstGeom prst="rect">
            <a:avLst/>
          </a:prstGeom>
          <a:solidFill>
            <a:srgbClr val="FF99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7200" b="1">
                <a:solidFill>
                  <a:schemeClr val="bg1"/>
                </a:solidFill>
                <a:latin typeface="Helvetica" pitchFamily="2" charset="0"/>
              </a:rPr>
              <a:t>Introduction</a:t>
            </a:r>
            <a:endParaRPr lang="en-US" altLang="en-US" sz="7200" b="1" u="sng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177" name="Text Box 496">
            <a:extLst>
              <a:ext uri="{FF2B5EF4-FFF2-40B4-BE49-F238E27FC236}">
                <a16:creationId xmlns:a16="http://schemas.microsoft.com/office/drawing/2014/main" id="{4B51A9F1-25D6-A617-0725-3D5BB2119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13257213"/>
            <a:ext cx="16217900" cy="1081087"/>
          </a:xfrm>
          <a:prstGeom prst="rect">
            <a:avLst/>
          </a:prstGeom>
          <a:solidFill>
            <a:srgbClr val="FF99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7200" b="1">
                <a:solidFill>
                  <a:schemeClr val="bg1"/>
                </a:solidFill>
                <a:latin typeface="Helvetica" pitchFamily="2" charset="0"/>
              </a:rPr>
              <a:t>Case Presentation </a:t>
            </a:r>
            <a:endParaRPr lang="en-US" altLang="en-US" sz="7200" b="1" u="sng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178" name="Text Box 496">
            <a:extLst>
              <a:ext uri="{FF2B5EF4-FFF2-40B4-BE49-F238E27FC236}">
                <a16:creationId xmlns:a16="http://schemas.microsoft.com/office/drawing/2014/main" id="{CC502AE1-9E62-E504-33C3-C3486BF68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91548" y="15015605"/>
            <a:ext cx="15574963" cy="1214438"/>
          </a:xfrm>
          <a:prstGeom prst="rect">
            <a:avLst/>
          </a:prstGeom>
          <a:solidFill>
            <a:srgbClr val="FF99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7200" b="1" dirty="0">
                <a:solidFill>
                  <a:schemeClr val="bg1"/>
                </a:solidFill>
                <a:latin typeface="Helvetica" pitchFamily="2" charset="0"/>
              </a:rPr>
              <a:t>Discussion  </a:t>
            </a:r>
            <a:endParaRPr lang="en-US" altLang="en-US" sz="7200" b="1" u="sng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179" name="Text Box 496">
            <a:extLst>
              <a:ext uri="{FF2B5EF4-FFF2-40B4-BE49-F238E27FC236}">
                <a16:creationId xmlns:a16="http://schemas.microsoft.com/office/drawing/2014/main" id="{8C7DF60B-31C5-7C9E-CE54-AE4987255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9313" y="6530975"/>
            <a:ext cx="15401925" cy="1214438"/>
          </a:xfrm>
          <a:prstGeom prst="rect">
            <a:avLst/>
          </a:prstGeom>
          <a:solidFill>
            <a:srgbClr val="FF99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7200" b="1">
                <a:solidFill>
                  <a:schemeClr val="bg1"/>
                </a:solidFill>
                <a:latin typeface="Helvetica" pitchFamily="2" charset="0"/>
              </a:rPr>
              <a:t>Management  </a:t>
            </a:r>
            <a:endParaRPr lang="en-US" altLang="en-US" sz="7200" b="1" u="sng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180" name="Text Box 496">
            <a:extLst>
              <a:ext uri="{FF2B5EF4-FFF2-40B4-BE49-F238E27FC236}">
                <a16:creationId xmlns:a16="http://schemas.microsoft.com/office/drawing/2014/main" id="{A0C8CBDE-1B51-1894-9F88-24B37A760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5538" y="6530975"/>
            <a:ext cx="15273337" cy="1352550"/>
          </a:xfrm>
          <a:prstGeom prst="rect">
            <a:avLst/>
          </a:prstGeom>
          <a:solidFill>
            <a:srgbClr val="FF99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7200" b="1">
                <a:solidFill>
                  <a:schemeClr val="bg1"/>
                </a:solidFill>
                <a:latin typeface="Helvetica" pitchFamily="2" charset="0"/>
              </a:rPr>
              <a:t>Imaging </a:t>
            </a:r>
            <a:endParaRPr lang="en-US" altLang="en-US" sz="7200" b="1" u="sng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181" name="TextBox 14">
            <a:extLst>
              <a:ext uri="{FF2B5EF4-FFF2-40B4-BE49-F238E27FC236}">
                <a16:creationId xmlns:a16="http://schemas.microsoft.com/office/drawing/2014/main" id="{000DBB62-D69F-E9DC-342D-93110D8CF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5826" y="30348315"/>
            <a:ext cx="16620492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5400" dirty="0" err="1">
                <a:latin typeface="+mn-lt"/>
              </a:rPr>
              <a:t>Sessums</a:t>
            </a:r>
            <a:r>
              <a:rPr lang="en-US" altLang="en-US" sz="5400" dirty="0">
                <a:latin typeface="+mn-lt"/>
              </a:rPr>
              <a:t> M, et al. Atezolizumab-induced myositis and myocarditis in a patient with metastatic urothelial carcinoma. </a:t>
            </a:r>
            <a:r>
              <a:rPr lang="en-US" altLang="en-US" sz="4800" dirty="0">
                <a:latin typeface="+mn-lt"/>
              </a:rPr>
              <a:t>BMJ Case Rep. 2020 Dec 9;13(12):e236357. </a:t>
            </a:r>
            <a:r>
              <a:rPr lang="en-US" altLang="en-US" sz="4800" dirty="0" err="1">
                <a:latin typeface="+mn-lt"/>
              </a:rPr>
              <a:t>doi</a:t>
            </a:r>
            <a:r>
              <a:rPr lang="en-US" altLang="en-US" sz="4800" dirty="0">
                <a:latin typeface="+mn-lt"/>
              </a:rPr>
              <a:t>: 10.1136/bcr-2020-236357. PMID: 33298477; PMCID: PMC7733070.</a:t>
            </a:r>
          </a:p>
          <a:p>
            <a:endParaRPr lang="en-US" altLang="en-US" sz="2400" dirty="0"/>
          </a:p>
        </p:txBody>
      </p:sp>
      <p:sp>
        <p:nvSpPr>
          <p:cNvPr id="7182" name="Text Box 496">
            <a:extLst>
              <a:ext uri="{FF2B5EF4-FFF2-40B4-BE49-F238E27FC236}">
                <a16:creationId xmlns:a16="http://schemas.microsoft.com/office/drawing/2014/main" id="{B728D6D8-E5E7-0E89-699D-3F755880B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9313" y="29267227"/>
            <a:ext cx="16217900" cy="1081088"/>
          </a:xfrm>
          <a:prstGeom prst="rect">
            <a:avLst/>
          </a:prstGeom>
          <a:solidFill>
            <a:srgbClr val="FF99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2481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7200" b="1" dirty="0">
                <a:solidFill>
                  <a:schemeClr val="bg1"/>
                </a:solidFill>
                <a:latin typeface="Helvetica" pitchFamily="2" charset="0"/>
              </a:rPr>
              <a:t>References </a:t>
            </a:r>
          </a:p>
        </p:txBody>
      </p:sp>
      <p:pic>
        <p:nvPicPr>
          <p:cNvPr id="4" name="Picture 3" descr="A close-up of a mri&#10;&#10;Description automatically generated">
            <a:extLst>
              <a:ext uri="{FF2B5EF4-FFF2-40B4-BE49-F238E27FC236}">
                <a16:creationId xmlns:a16="http://schemas.microsoft.com/office/drawing/2014/main" id="{1015683F-6E21-4BAE-9DC2-E37C050FB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082" y="8289925"/>
            <a:ext cx="7022542" cy="10404475"/>
          </a:xfrm>
          <a:prstGeom prst="rect">
            <a:avLst/>
          </a:prstGeom>
        </p:spPr>
      </p:pic>
      <p:sp>
        <p:nvSpPr>
          <p:cNvPr id="5" name="AutoShape 2" descr="Image preview">
            <a:extLst>
              <a:ext uri="{FF2B5EF4-FFF2-40B4-BE49-F238E27FC236}">
                <a16:creationId xmlns:a16="http://schemas.microsoft.com/office/drawing/2014/main" id="{6FF6893D-EB26-4BA2-B902-FA9F3E0558F4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25755599" y="13257213"/>
            <a:ext cx="6097587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close-up of a mri scan&#10;&#10;Description automatically generated">
            <a:extLst>
              <a:ext uri="{FF2B5EF4-FFF2-40B4-BE49-F238E27FC236}">
                <a16:creationId xmlns:a16="http://schemas.microsoft.com/office/drawing/2014/main" id="{26B480E1-161B-462B-AE79-77B352F034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299" y="8289924"/>
            <a:ext cx="7013575" cy="10404475"/>
          </a:xfrm>
          <a:prstGeom prst="rect">
            <a:avLst/>
          </a:prstGeom>
        </p:spPr>
      </p:pic>
      <p:pic>
        <p:nvPicPr>
          <p:cNvPr id="13" name="Picture 12" descr="A close-up of a mri&#10;&#10;Description automatically generated">
            <a:extLst>
              <a:ext uri="{FF2B5EF4-FFF2-40B4-BE49-F238E27FC236}">
                <a16:creationId xmlns:a16="http://schemas.microsoft.com/office/drawing/2014/main" id="{E5A003DB-6104-4EE5-B2BA-D523AD5E37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082" y="20497799"/>
            <a:ext cx="7022542" cy="10404475"/>
          </a:xfrm>
          <a:prstGeom prst="rect">
            <a:avLst/>
          </a:prstGeom>
        </p:spPr>
      </p:pic>
      <p:pic>
        <p:nvPicPr>
          <p:cNvPr id="15" name="Picture 14" descr="A close-up of a mri&#10;&#10;Description automatically generated">
            <a:extLst>
              <a:ext uri="{FF2B5EF4-FFF2-40B4-BE49-F238E27FC236}">
                <a16:creationId xmlns:a16="http://schemas.microsoft.com/office/drawing/2014/main" id="{A61E8914-1B4D-4CBB-A266-1E8048DD7D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299" y="20562890"/>
            <a:ext cx="7013574" cy="103393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5F7435-1A59-45C8-AE6A-19230D5E0504}"/>
              </a:ext>
            </a:extLst>
          </p:cNvPr>
          <p:cNvSpPr txBox="1"/>
          <p:nvPr/>
        </p:nvSpPr>
        <p:spPr>
          <a:xfrm>
            <a:off x="17924822" y="18860496"/>
            <a:ext cx="702254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LGE 4 Chamber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6CBFE0-1DAC-4CD4-B199-D00C6BE1AABF}"/>
              </a:ext>
            </a:extLst>
          </p:cNvPr>
          <p:cNvSpPr txBox="1"/>
          <p:nvPr/>
        </p:nvSpPr>
        <p:spPr>
          <a:xfrm>
            <a:off x="26019025" y="18911294"/>
            <a:ext cx="676612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LGE Short Axis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3871E7-2177-446A-B637-EAF6BEC5211C}"/>
              </a:ext>
            </a:extLst>
          </p:cNvPr>
          <p:cNvSpPr txBox="1"/>
          <p:nvPr/>
        </p:nvSpPr>
        <p:spPr>
          <a:xfrm>
            <a:off x="17924822" y="31599594"/>
            <a:ext cx="702254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STIR Short Axis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17E44C-1382-4713-9A99-76EF548CC7E3}"/>
              </a:ext>
            </a:extLst>
          </p:cNvPr>
          <p:cNvSpPr txBox="1"/>
          <p:nvPr/>
        </p:nvSpPr>
        <p:spPr>
          <a:xfrm>
            <a:off x="25895299" y="31599594"/>
            <a:ext cx="68898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STIR Short Axis</a:t>
            </a:r>
          </a:p>
        </p:txBody>
      </p:sp>
      <p:pic>
        <p:nvPicPr>
          <p:cNvPr id="3" name="Online Media 2" descr="myocarditis">
            <a:hlinkClick r:id="" action="ppaction://media"/>
            <a:extLst>
              <a:ext uri="{FF2B5EF4-FFF2-40B4-BE49-F238E27FC236}">
                <a16:creationId xmlns:a16="http://schemas.microsoft.com/office/drawing/2014/main" id="{070FF4CA-B653-484A-BB6B-422C9097B2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196800" y="187960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1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48x35 - 2016 - UTGSM - Poster -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x56-2016-UTGSM-Poster-Templates.potx" id="{EC3A9F90-CF0B-4121-B9D9-4B49D59644F8}" vid="{4F4E3C54-6460-420B-88AD-F528E052C4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E9772BB988424EBEEBCF2390F79908" ma:contentTypeVersion="2010" ma:contentTypeDescription="Create a new document." ma:contentTypeScope="" ma:versionID="f83df8b5e0741b725dffa163f156f807">
  <xsd:schema xmlns:xsd="http://www.w3.org/2001/XMLSchema" xmlns:xs="http://www.w3.org/2001/XMLSchema" xmlns:p="http://schemas.microsoft.com/office/2006/metadata/properties" xmlns:ns2="07bc0a69-ee92-46ac-b2e3-30b3131eab86" xmlns:ns3="ce86802e-c77d-467e-a136-fcf693c1902e" targetNamespace="http://schemas.microsoft.com/office/2006/metadata/properties" ma:root="true" ma:fieldsID="6df54ba0e9c1355f4318b059fc3e619a" ns2:_="" ns3:_="">
    <xsd:import namespace="07bc0a69-ee92-46ac-b2e3-30b3131eab86"/>
    <xsd:import namespace="ce86802e-c77d-467e-a136-fcf693c1902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c0a69-ee92-46ac-b2e3-30b3131eab8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bbc83b4f-d65b-43ab-b378-5bfe7e920a87}" ma:internalName="TaxCatchAll" ma:showField="CatchAllData" ma:web="07bc0a69-ee92-46ac-b2e3-30b3131eab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6802e-c77d-467e-a136-fcf693c19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a6ffffb-c47d-4ecd-b450-b19acd6a33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7bc0a69-ee92-46ac-b2e3-30b3131eab86">ZX5JRWUJDNP5-1177343575-879006</_dlc_DocId>
    <_dlc_DocIdUrl xmlns="07bc0a69-ee92-46ac-b2e3-30b3131eab86">
      <Url>https://mreventstn.sharepoint.com/sites/Share/_layouts/15/DocIdRedir.aspx?ID=ZX5JRWUJDNP5-1177343575-879006</Url>
      <Description>ZX5JRWUJDNP5-1177343575-879006</Description>
    </_dlc_DocIdUrl>
    <TaxCatchAll xmlns="07bc0a69-ee92-46ac-b2e3-30b3131eab86" xsi:nil="true"/>
    <lcf76f155ced4ddcb4097134ff3c332f xmlns="ce86802e-c77d-467e-a136-fcf693c190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627F78-B8C2-4792-9F3E-65890ABD2093}"/>
</file>

<file path=customXml/itemProps2.xml><?xml version="1.0" encoding="utf-8"?>
<ds:datastoreItem xmlns:ds="http://schemas.openxmlformats.org/officeDocument/2006/customXml" ds:itemID="{4B374ECD-E004-44D8-8590-E15029438D68}"/>
</file>

<file path=customXml/itemProps3.xml><?xml version="1.0" encoding="utf-8"?>
<ds:datastoreItem xmlns:ds="http://schemas.openxmlformats.org/officeDocument/2006/customXml" ds:itemID="{ABD2E06E-2E11-45FB-B9D1-EE153ACF9199}"/>
</file>

<file path=customXml/itemProps4.xml><?xml version="1.0" encoding="utf-8"?>
<ds:datastoreItem xmlns:ds="http://schemas.openxmlformats.org/officeDocument/2006/customXml" ds:itemID="{7200CF17-094C-4012-A277-86C50CB5C0C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13865</TotalTime>
  <Words>481</Words>
  <Application>Microsoft Macintosh PowerPoint</Application>
  <PresentationFormat>Custom</PresentationFormat>
  <Paragraphs>34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48x35 - 2016 - UTGSM - Poster - Template</vt:lpstr>
      <vt:lpstr>Atezolizumab Induced Myocarditis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Kandi Hodges</dc:creator>
  <cp:lastModifiedBy>Aladen Eyad Amro (aeamro)</cp:lastModifiedBy>
  <cp:revision>114</cp:revision>
  <dcterms:created xsi:type="dcterms:W3CDTF">2016-05-05T14:43:15Z</dcterms:created>
  <dcterms:modified xsi:type="dcterms:W3CDTF">2024-10-25T12:53:48Z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0x01010098E9772BB988424EBEEBCF2390F79908</vt:lpwstr>
  </property>
  <property fmtid="{D5CDD505-2E9C-101B-9397-08002B2CF9AE}" pid="3" name="_dlc_DocIdItemGuid">
    <vt:lpwstr>9cf6f1ed-6e89-4660-ba03-f64a247d3453</vt:lpwstr>
  </property>
</Properties>
</file>