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7"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AA6F"/>
    <a:srgbClr val="308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3B8C4-D61C-F67E-0144-CEB84293FEDD}" v="278" dt="2023-10-05T20:44:17.480"/>
    <p1510:client id="{21D53408-9DF9-E7A3-6AB0-6042DE3EE485}" v="5" dt="2023-10-05T21:26:04.429"/>
    <p1510:client id="{44D4260B-7EE9-27D2-0A7F-F4748770F95E}" v="67" dt="2023-10-11T18:07:33.278"/>
    <p1510:client id="{57429C20-46C1-8F1C-1FC5-D83F7B78CCE5}" v="10" dt="2023-10-26T21:46:55.819"/>
    <p1510:client id="{9C67A4D9-AAD5-937A-698B-55E553A71446}" v="6" dt="2023-10-05T21:25:29.428"/>
    <p1510:client id="{B7073808-2193-4C1B-9CFF-98403B69C759}" v="121" dt="2023-10-11T18:01:22.785"/>
    <p1510:client id="{D25465FB-60A8-84AF-75A6-AEB5451016B5}" v="273" dt="2023-10-11T14:43:49.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0C82D025-6BD7-40E9-98E9-35DD0A3A19C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184954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82D025-6BD7-40E9-98E9-35DD0A3A19C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386031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82D025-6BD7-40E9-98E9-35DD0A3A19C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365020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82D025-6BD7-40E9-98E9-35DD0A3A19C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417036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2D025-6BD7-40E9-98E9-35DD0A3A19CA}"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221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82D025-6BD7-40E9-98E9-35DD0A3A19CA}"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421744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82D025-6BD7-40E9-98E9-35DD0A3A19CA}"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6440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82D025-6BD7-40E9-98E9-35DD0A3A19CA}"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373836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2D025-6BD7-40E9-98E9-35DD0A3A19CA}"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251630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C82D025-6BD7-40E9-98E9-35DD0A3A19CA}"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231608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C82D025-6BD7-40E9-98E9-35DD0A3A19CA}"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12FFE-1D92-4F99-8F97-078301C39A81}" type="slidenum">
              <a:rPr lang="en-US" smtClean="0"/>
              <a:t>‹#›</a:t>
            </a:fld>
            <a:endParaRPr lang="en-US"/>
          </a:p>
        </p:txBody>
      </p:sp>
    </p:spTree>
    <p:extLst>
      <p:ext uri="{BB962C8B-B14F-4D97-AF65-F5344CB8AC3E}">
        <p14:creationId xmlns:p14="http://schemas.microsoft.com/office/powerpoint/2010/main" val="290368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C82D025-6BD7-40E9-98E9-35DD0A3A19CA}" type="datetimeFigureOut">
              <a:rPr lang="en-US" smtClean="0"/>
              <a:t>10/26/2023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A112FFE-1D92-4F99-8F97-078301C39A81}" type="slidenum">
              <a:rPr lang="en-US" smtClean="0"/>
              <a:t>‹#›</a:t>
            </a:fld>
            <a:endParaRPr lang="en-US"/>
          </a:p>
        </p:txBody>
      </p:sp>
    </p:spTree>
    <p:extLst>
      <p:ext uri="{BB962C8B-B14F-4D97-AF65-F5344CB8AC3E}">
        <p14:creationId xmlns:p14="http://schemas.microsoft.com/office/powerpoint/2010/main" val="441907941"/>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doi.org/10.1182/blood-2008-02-078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342B7E-9A8D-5FDB-77DD-6EFA8F12129D}"/>
              </a:ext>
            </a:extLst>
          </p:cNvPr>
          <p:cNvSpPr txBox="1"/>
          <p:nvPr/>
        </p:nvSpPr>
        <p:spPr>
          <a:xfrm flipH="1">
            <a:off x="11917431" y="459678"/>
            <a:ext cx="23636687" cy="1938992"/>
          </a:xfrm>
          <a:prstGeom prst="rect">
            <a:avLst/>
          </a:prstGeom>
          <a:solidFill>
            <a:schemeClr val="accent6">
              <a:lumMod val="40000"/>
              <a:lumOff val="60000"/>
            </a:schemeClr>
          </a:solidFill>
        </p:spPr>
        <p:txBody>
          <a:bodyPr wrap="square" lIns="91440" tIns="45720" rIns="91440" bIns="45720" rtlCol="0" anchor="t">
            <a:spAutoFit/>
          </a:bodyPr>
          <a:lstStyle/>
          <a:p>
            <a:pPr algn="ctr"/>
            <a:r>
              <a:rPr lang="en-US" sz="6000" b="1" dirty="0">
                <a:solidFill>
                  <a:srgbClr val="002060"/>
                </a:solidFill>
                <a:latin typeface="Arial"/>
                <a:ea typeface="ADLaM Display"/>
                <a:cs typeface="Arial"/>
              </a:rPr>
              <a:t>TACROLIMUS-INDUCED THROMBOTIC THROMBOCYTOPENIC PURPURA (TTP) IN A HEART TRANSPLANT PATIENT</a:t>
            </a:r>
            <a:endParaRPr lang="en-US" sz="6000" dirty="0">
              <a:solidFill>
                <a:srgbClr val="002060"/>
              </a:solidFill>
            </a:endParaRPr>
          </a:p>
        </p:txBody>
      </p:sp>
      <p:sp>
        <p:nvSpPr>
          <p:cNvPr id="13" name="TextBox 12">
            <a:extLst>
              <a:ext uri="{FF2B5EF4-FFF2-40B4-BE49-F238E27FC236}">
                <a16:creationId xmlns:a16="http://schemas.microsoft.com/office/drawing/2014/main" id="{9AAC40DA-BE6C-B2A8-32C8-43880C4FDE59}"/>
              </a:ext>
            </a:extLst>
          </p:cNvPr>
          <p:cNvSpPr txBox="1"/>
          <p:nvPr/>
        </p:nvSpPr>
        <p:spPr>
          <a:xfrm>
            <a:off x="932649" y="7423472"/>
            <a:ext cx="14311389" cy="6186309"/>
          </a:xfrm>
          <a:prstGeom prst="rect">
            <a:avLst/>
          </a:prstGeom>
          <a:noFill/>
        </p:spPr>
        <p:txBody>
          <a:bodyPr wrap="square" lIns="91440" tIns="45720" rIns="91440" bIns="45720" anchor="t">
            <a:spAutoFit/>
          </a:bodyPr>
          <a:lstStyle/>
          <a:p>
            <a:pPr algn="just"/>
            <a:endParaRPr lang="en-US" sz="3600" dirty="0">
              <a:cs typeface="Calibri"/>
            </a:endParaRPr>
          </a:p>
          <a:p>
            <a:pPr algn="just"/>
            <a:r>
              <a:rPr lang="en-US" sz="3600" dirty="0">
                <a:ea typeface="+mn-lt"/>
                <a:cs typeface="+mn-lt"/>
              </a:rPr>
              <a:t>Tacrolimus is a widely used immunosuppressive medication in heart transplant recipients that inhibits calcineurin. Thrombotic thrombocytopenic purpura (TTP) is a rare but severe hematological disorder characterized by microangiopathic hemolytic anemia, thrombocytopenia, renal dysfunction, neurological symptoms, and fever. The incidence of drug-</a:t>
            </a:r>
            <a:r>
              <a:rPr lang="en-US" sz="3600" dirty="0">
                <a:solidFill>
                  <a:srgbClr val="000000"/>
                </a:solidFill>
                <a:latin typeface="Calibri"/>
                <a:ea typeface="ADLaM Display"/>
                <a:cs typeface="Calibri"/>
              </a:rPr>
              <a:t>induced</a:t>
            </a:r>
            <a:r>
              <a:rPr lang="en-US" sz="3600" dirty="0">
                <a:ea typeface="+mn-lt"/>
                <a:cs typeface="+mn-lt"/>
              </a:rPr>
              <a:t> TTP (Thrombotic Thrombocytopenic purpura) is between 10 % and 13% of all TTP cases. The incidence of tacrolimus-induced TTP is about 1% to 4.7%, with the highest incidence in post-transplant patients [1]. There are only rare case reports of tacrolimus-induced TTP in post-heart transplant patients [2] </a:t>
            </a:r>
            <a:endParaRPr lang="en-US" sz="3600" dirty="0">
              <a:cs typeface="Calibri"/>
            </a:endParaRPr>
          </a:p>
        </p:txBody>
      </p:sp>
      <p:sp>
        <p:nvSpPr>
          <p:cNvPr id="17" name="TextBox 16">
            <a:extLst>
              <a:ext uri="{FF2B5EF4-FFF2-40B4-BE49-F238E27FC236}">
                <a16:creationId xmlns:a16="http://schemas.microsoft.com/office/drawing/2014/main" id="{BD52A9D6-1A5D-86A2-AF1B-F4B4FBE796F1}"/>
              </a:ext>
            </a:extLst>
          </p:cNvPr>
          <p:cNvSpPr txBox="1"/>
          <p:nvPr/>
        </p:nvSpPr>
        <p:spPr>
          <a:xfrm>
            <a:off x="946995" y="14770029"/>
            <a:ext cx="14297043" cy="8956298"/>
          </a:xfrm>
          <a:prstGeom prst="rect">
            <a:avLst/>
          </a:prstGeom>
          <a:noFill/>
        </p:spPr>
        <p:txBody>
          <a:bodyPr wrap="square" lIns="91440" tIns="45720" rIns="91440" bIns="45720" anchor="t">
            <a:spAutoFit/>
          </a:bodyPr>
          <a:lstStyle/>
          <a:p>
            <a:pPr algn="just"/>
            <a:r>
              <a:rPr lang="en-US" sz="3600" dirty="0">
                <a:solidFill>
                  <a:srgbClr val="374151"/>
                </a:solidFill>
                <a:ea typeface="+mn-lt"/>
                <a:cs typeface="+mn-lt"/>
              </a:rPr>
              <a:t>The patient, a 64-year-old female with a complex medical history including end-stage heart failure, underwent heart transplantation after a series of complications following HeartMate-3 LVAD implantation two years ago, including a pseudomonal driveline infection, cerebrovascular accident (CVA), chronic kidney disease (CKD), and pulmonary hypertension. Tacrolimus was introduced as part of her immunosuppressive regimen, but its administration was initially delayed due to renal insufficiency. </a:t>
            </a:r>
            <a:endParaRPr lang="en-US" sz="3600">
              <a:cs typeface="Calibri"/>
            </a:endParaRPr>
          </a:p>
          <a:p>
            <a:pPr algn="just"/>
            <a:r>
              <a:rPr lang="en-US" sz="3600" dirty="0">
                <a:solidFill>
                  <a:srgbClr val="374151"/>
                </a:solidFill>
                <a:ea typeface="+mn-lt"/>
                <a:cs typeface="+mn-lt"/>
              </a:rPr>
              <a:t>On postoperative day 4, tacrolimus administration commenced but was temporarily halted on day 4 due to deteriorating renal function, resuming on day 6 after continuous renal replacement therapy (CRRT) initiation. The patient also developed sepsis secondary to pneumonia, necessitating broad-spectrum antibiotics on day 8. Her clinical course was further complicated by difficulty weaning off mechanical ventilation due to delirium and fever on day 9. </a:t>
            </a:r>
            <a:endParaRPr lang="en-US" sz="3600">
              <a:cs typeface="Calibri"/>
            </a:endParaRPr>
          </a:p>
          <a:p>
            <a:pPr algn="just"/>
            <a:r>
              <a:rPr lang="en-US" sz="3600" dirty="0">
                <a:solidFill>
                  <a:srgbClr val="374151"/>
                </a:solidFill>
                <a:ea typeface="+mn-lt"/>
                <a:cs typeface="+mn-lt"/>
              </a:rPr>
              <a:t>Physical examination revealed a febrile, confused patient with mild generalized edema and respiratory distress.</a:t>
            </a:r>
            <a:endParaRPr lang="en-US" sz="3600">
              <a:ea typeface="+mn-lt"/>
              <a:cs typeface="+mn-lt"/>
            </a:endParaRPr>
          </a:p>
        </p:txBody>
      </p:sp>
      <p:graphicFrame>
        <p:nvGraphicFramePr>
          <p:cNvPr id="20" name="Table 19">
            <a:extLst>
              <a:ext uri="{FF2B5EF4-FFF2-40B4-BE49-F238E27FC236}">
                <a16:creationId xmlns:a16="http://schemas.microsoft.com/office/drawing/2014/main" id="{F2A5D6A4-75B8-620E-8BBB-E4CDD65D787D}"/>
              </a:ext>
            </a:extLst>
          </p:cNvPr>
          <p:cNvGraphicFramePr>
            <a:graphicFrameLocks noGrp="1"/>
          </p:cNvGraphicFramePr>
          <p:nvPr>
            <p:extLst>
              <p:ext uri="{D42A27DB-BD31-4B8C-83A1-F6EECF244321}">
                <p14:modId xmlns:p14="http://schemas.microsoft.com/office/powerpoint/2010/main" val="1042677555"/>
              </p:ext>
            </p:extLst>
          </p:nvPr>
        </p:nvGraphicFramePr>
        <p:xfrm>
          <a:off x="1097279" y="24037490"/>
          <a:ext cx="14123140" cy="7980649"/>
        </p:xfrm>
        <a:graphic>
          <a:graphicData uri="http://schemas.openxmlformats.org/drawingml/2006/table">
            <a:tbl>
              <a:tblPr/>
              <a:tblGrid>
                <a:gridCol w="2824628">
                  <a:extLst>
                    <a:ext uri="{9D8B030D-6E8A-4147-A177-3AD203B41FA5}">
                      <a16:colId xmlns:a16="http://schemas.microsoft.com/office/drawing/2014/main" val="1036456872"/>
                    </a:ext>
                  </a:extLst>
                </a:gridCol>
                <a:gridCol w="2824628">
                  <a:extLst>
                    <a:ext uri="{9D8B030D-6E8A-4147-A177-3AD203B41FA5}">
                      <a16:colId xmlns:a16="http://schemas.microsoft.com/office/drawing/2014/main" val="4148107813"/>
                    </a:ext>
                  </a:extLst>
                </a:gridCol>
                <a:gridCol w="2824628">
                  <a:extLst>
                    <a:ext uri="{9D8B030D-6E8A-4147-A177-3AD203B41FA5}">
                      <a16:colId xmlns:a16="http://schemas.microsoft.com/office/drawing/2014/main" val="1395755629"/>
                    </a:ext>
                  </a:extLst>
                </a:gridCol>
                <a:gridCol w="2824628">
                  <a:extLst>
                    <a:ext uri="{9D8B030D-6E8A-4147-A177-3AD203B41FA5}">
                      <a16:colId xmlns:a16="http://schemas.microsoft.com/office/drawing/2014/main" val="3439878499"/>
                    </a:ext>
                  </a:extLst>
                </a:gridCol>
                <a:gridCol w="2824628">
                  <a:extLst>
                    <a:ext uri="{9D8B030D-6E8A-4147-A177-3AD203B41FA5}">
                      <a16:colId xmlns:a16="http://schemas.microsoft.com/office/drawing/2014/main" val="3621765131"/>
                    </a:ext>
                  </a:extLst>
                </a:gridCol>
              </a:tblGrid>
              <a:tr h="862771">
                <a:tc>
                  <a:txBody>
                    <a:bodyPr/>
                    <a:lstStyle/>
                    <a:p>
                      <a:pPr rtl="0" fontAlgn="t">
                        <a:spcBef>
                          <a:spcPts val="0"/>
                        </a:spcBef>
                        <a:spcAft>
                          <a:spcPts val="0"/>
                        </a:spcAft>
                      </a:pPr>
                      <a:r>
                        <a:rPr lang="en-US" sz="2400" b="1" i="0" u="none" strike="noStrike" dirty="0">
                          <a:solidFill>
                            <a:schemeClr val="accent2"/>
                          </a:solidFill>
                          <a:effectLst/>
                          <a:latin typeface="Arial"/>
                        </a:rPr>
                        <a:t>Post op day/Labs</a:t>
                      </a:r>
                      <a:endParaRPr lang="en-US" sz="2400" dirty="0">
                        <a:solidFill>
                          <a:schemeClr val="accent2"/>
                        </a:solidFill>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solidFill>
                      <a:schemeClr val="accent6">
                        <a:lumMod val="40000"/>
                        <a:lumOff val="60000"/>
                      </a:schemeClr>
                    </a:solidFill>
                  </a:tcPr>
                </a:tc>
                <a:tc>
                  <a:txBody>
                    <a:bodyPr/>
                    <a:lstStyle/>
                    <a:p>
                      <a:pPr rtl="0" fontAlgn="t">
                        <a:spcBef>
                          <a:spcPts val="0"/>
                        </a:spcBef>
                        <a:spcAft>
                          <a:spcPts val="0"/>
                        </a:spcAft>
                      </a:pPr>
                      <a:r>
                        <a:rPr lang="en-US" sz="2400" b="1" i="0" u="none" strike="noStrike" dirty="0">
                          <a:solidFill>
                            <a:schemeClr val="accent2"/>
                          </a:solidFill>
                          <a:effectLst/>
                          <a:latin typeface="Arial"/>
                        </a:rPr>
                        <a:t>WBC in K</a:t>
                      </a:r>
                      <a:endParaRPr lang="en-US" sz="2400" dirty="0">
                        <a:solidFill>
                          <a:schemeClr val="accent2"/>
                        </a:solidFill>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solidFill>
                      <a:schemeClr val="accent6">
                        <a:lumMod val="40000"/>
                        <a:lumOff val="60000"/>
                      </a:schemeClr>
                    </a:solidFill>
                  </a:tcPr>
                </a:tc>
                <a:tc>
                  <a:txBody>
                    <a:bodyPr/>
                    <a:lstStyle/>
                    <a:p>
                      <a:pPr rtl="0" fontAlgn="t">
                        <a:spcBef>
                          <a:spcPts val="0"/>
                        </a:spcBef>
                        <a:spcAft>
                          <a:spcPts val="0"/>
                        </a:spcAft>
                      </a:pPr>
                      <a:r>
                        <a:rPr lang="en-US" sz="2400" b="1" i="0" u="none" strike="noStrike" dirty="0">
                          <a:solidFill>
                            <a:schemeClr val="accent2"/>
                          </a:solidFill>
                          <a:effectLst/>
                          <a:latin typeface="Arial"/>
                        </a:rPr>
                        <a:t>Hemoglobin </a:t>
                      </a:r>
                      <a:endParaRPr lang="en-US" sz="2400">
                        <a:solidFill>
                          <a:schemeClr val="accent2"/>
                        </a:solidFill>
                        <a:effectLst/>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solidFill>
                      <a:schemeClr val="accent6">
                        <a:lumMod val="40000"/>
                        <a:lumOff val="60000"/>
                      </a:schemeClr>
                    </a:solidFill>
                  </a:tcPr>
                </a:tc>
                <a:tc>
                  <a:txBody>
                    <a:bodyPr/>
                    <a:lstStyle/>
                    <a:p>
                      <a:pPr rtl="0" fontAlgn="t">
                        <a:spcBef>
                          <a:spcPts val="0"/>
                        </a:spcBef>
                        <a:spcAft>
                          <a:spcPts val="0"/>
                        </a:spcAft>
                      </a:pPr>
                      <a:r>
                        <a:rPr lang="en-US" sz="2400" b="1" i="0" u="none" strike="noStrike" dirty="0">
                          <a:solidFill>
                            <a:schemeClr val="accent2"/>
                          </a:solidFill>
                          <a:effectLst/>
                          <a:latin typeface="Arial"/>
                        </a:rPr>
                        <a:t>Platelet in K</a:t>
                      </a:r>
                      <a:endParaRPr lang="en-US" sz="2400" dirty="0">
                        <a:solidFill>
                          <a:schemeClr val="accent2"/>
                        </a:solidFill>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solidFill>
                      <a:schemeClr val="accent6">
                        <a:lumMod val="40000"/>
                        <a:lumOff val="60000"/>
                      </a:schemeClr>
                    </a:solidFill>
                  </a:tcPr>
                </a:tc>
                <a:tc>
                  <a:txBody>
                    <a:bodyPr/>
                    <a:lstStyle/>
                    <a:p>
                      <a:pPr rtl="0" fontAlgn="t">
                        <a:spcBef>
                          <a:spcPts val="0"/>
                        </a:spcBef>
                        <a:spcAft>
                          <a:spcPts val="0"/>
                        </a:spcAft>
                      </a:pPr>
                      <a:r>
                        <a:rPr lang="en-US" sz="2400" b="1" i="0" u="none" strike="noStrike" dirty="0">
                          <a:solidFill>
                            <a:schemeClr val="accent2"/>
                          </a:solidFill>
                          <a:effectLst/>
                          <a:latin typeface="Arial"/>
                        </a:rPr>
                        <a:t>Cr</a:t>
                      </a:r>
                      <a:endParaRPr lang="en-US" sz="2400" dirty="0">
                        <a:solidFill>
                          <a:schemeClr val="accent2"/>
                        </a:solidFill>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76921496"/>
                  </a:ext>
                </a:extLst>
              </a:tr>
              <a:tr h="1186313">
                <a:tc>
                  <a:txBody>
                    <a:bodyPr/>
                    <a:lstStyle/>
                    <a:p>
                      <a:pPr rtl="0" fontAlgn="t">
                        <a:spcBef>
                          <a:spcPts val="0"/>
                        </a:spcBef>
                        <a:spcAft>
                          <a:spcPts val="0"/>
                        </a:spcAft>
                      </a:pPr>
                      <a:r>
                        <a:rPr lang="en-US" sz="2100" b="1" i="0" u="none" strike="noStrike" dirty="0">
                          <a:solidFill>
                            <a:srgbClr val="000000"/>
                          </a:solidFill>
                          <a:effectLst/>
                          <a:latin typeface="Arial"/>
                        </a:rPr>
                        <a:t>1.</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10.5</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8.8</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37</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2.3</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843364184"/>
                  </a:ext>
                </a:extLst>
              </a:tr>
              <a:tr h="1186313">
                <a:tc>
                  <a:txBody>
                    <a:bodyPr/>
                    <a:lstStyle/>
                    <a:p>
                      <a:pPr rtl="0" fontAlgn="t">
                        <a:spcBef>
                          <a:spcPts val="0"/>
                        </a:spcBef>
                        <a:spcAft>
                          <a:spcPts val="0"/>
                        </a:spcAft>
                      </a:pPr>
                      <a:r>
                        <a:rPr lang="en-US" sz="2100" b="1" i="0" u="none" strike="noStrike" dirty="0">
                          <a:solidFill>
                            <a:srgbClr val="000000"/>
                          </a:solidFill>
                          <a:effectLst/>
                          <a:latin typeface="Arial"/>
                        </a:rPr>
                        <a:t>4.</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25.4</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9.4</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63</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3.5</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438131681"/>
                  </a:ext>
                </a:extLst>
              </a:tr>
              <a:tr h="1186313">
                <a:tc>
                  <a:txBody>
                    <a:bodyPr/>
                    <a:lstStyle/>
                    <a:p>
                      <a:pPr rtl="0" fontAlgn="t">
                        <a:spcBef>
                          <a:spcPts val="0"/>
                        </a:spcBef>
                        <a:spcAft>
                          <a:spcPts val="0"/>
                        </a:spcAft>
                      </a:pPr>
                      <a:r>
                        <a:rPr lang="en-US" sz="2100" b="1" i="0" u="none" strike="noStrike" dirty="0">
                          <a:solidFill>
                            <a:srgbClr val="000000"/>
                          </a:solidFill>
                          <a:effectLst/>
                          <a:latin typeface="Arial"/>
                        </a:rPr>
                        <a:t>6.</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25.5</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9.6</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70 </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5.9</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969848551"/>
                  </a:ext>
                </a:extLst>
              </a:tr>
              <a:tr h="1186313">
                <a:tc>
                  <a:txBody>
                    <a:bodyPr/>
                    <a:lstStyle/>
                    <a:p>
                      <a:pPr rtl="0" fontAlgn="t">
                        <a:spcBef>
                          <a:spcPts val="0"/>
                        </a:spcBef>
                        <a:spcAft>
                          <a:spcPts val="0"/>
                        </a:spcAft>
                      </a:pPr>
                      <a:r>
                        <a:rPr lang="en-US" sz="2100" b="1" i="0" u="none" strike="noStrike" dirty="0">
                          <a:solidFill>
                            <a:srgbClr val="000000"/>
                          </a:solidFill>
                          <a:effectLst/>
                          <a:latin typeface="Arial"/>
                        </a:rPr>
                        <a:t>8.</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24.1</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5.8</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23 </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i="0" u="none" strike="noStrike" dirty="0">
                          <a:solidFill>
                            <a:srgbClr val="000000"/>
                          </a:solidFill>
                          <a:effectLst/>
                          <a:latin typeface="Arial"/>
                        </a:rPr>
                        <a:t>1.9</a:t>
                      </a:r>
                      <a:endParaRPr lang="en-US" sz="2100" dirty="0">
                        <a:effectLst/>
                        <a:latin typeface="Arial"/>
                      </a:endParaRP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64985944"/>
                  </a:ext>
                </a:extLst>
              </a:tr>
              <a:tr h="1186313">
                <a:tc>
                  <a:txBody>
                    <a:bodyPr/>
                    <a:lstStyle/>
                    <a:p>
                      <a:pPr rtl="0" fontAlgn="t">
                        <a:spcBef>
                          <a:spcPts val="0"/>
                        </a:spcBef>
                        <a:spcAft>
                          <a:spcPts val="0"/>
                        </a:spcAft>
                      </a:pPr>
                      <a:r>
                        <a:rPr lang="en-US" sz="2100" b="1" dirty="0">
                          <a:effectLst/>
                        </a:rPr>
                        <a:t>18 (after completion of 5</a:t>
                      </a:r>
                      <a:r>
                        <a:rPr lang="en-US" sz="2100" b="1" baseline="30000" dirty="0">
                          <a:effectLst/>
                        </a:rPr>
                        <a:t>th</a:t>
                      </a:r>
                      <a:r>
                        <a:rPr lang="en-US" sz="2100" b="1" dirty="0">
                          <a:effectLst/>
                        </a:rPr>
                        <a:t> Plasma Exchange)</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dirty="0">
                          <a:effectLst/>
                        </a:rPr>
                        <a:t>13.3</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dirty="0">
                          <a:effectLst/>
                        </a:rPr>
                        <a:t>7.1</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dirty="0">
                          <a:effectLst/>
                        </a:rPr>
                        <a:t>110 </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dirty="0">
                          <a:effectLst/>
                        </a:rPr>
                        <a:t>3.3</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658651502"/>
                  </a:ext>
                </a:extLst>
              </a:tr>
              <a:tr h="1186313">
                <a:tc>
                  <a:txBody>
                    <a:bodyPr/>
                    <a:lstStyle/>
                    <a:p>
                      <a:pPr rtl="0" fontAlgn="t">
                        <a:spcBef>
                          <a:spcPts val="0"/>
                        </a:spcBef>
                        <a:spcAft>
                          <a:spcPts val="0"/>
                        </a:spcAft>
                      </a:pPr>
                      <a:r>
                        <a:rPr lang="en-US" sz="2100" b="1" dirty="0">
                          <a:effectLst/>
                        </a:rPr>
                        <a:t>87</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dirty="0">
                          <a:effectLst/>
                        </a:rPr>
                        <a:t>8.8</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dirty="0">
                          <a:effectLst/>
                        </a:rPr>
                        <a:t>9.5</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dirty="0">
                          <a:effectLst/>
                        </a:rPr>
                        <a:t>418</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100" b="1" dirty="0">
                          <a:effectLst/>
                        </a:rPr>
                        <a:t>1.4</a:t>
                      </a:r>
                    </a:p>
                  </a:txBody>
                  <a:tcPr marL="40821" marR="40821" marT="40821" marB="40821">
                    <a:lnL w="4763" cap="flat" cmpd="sng" algn="ctr">
                      <a:solidFill>
                        <a:srgbClr val="9E9E9E"/>
                      </a:solidFill>
                      <a:prstDash val="solid"/>
                      <a:round/>
                      <a:headEnd type="none" w="med" len="med"/>
                      <a:tailEnd type="none" w="med" len="med"/>
                    </a:lnL>
                    <a:lnR w="4763" cap="flat" cmpd="sng" algn="ctr">
                      <a:solidFill>
                        <a:srgbClr val="9E9E9E"/>
                      </a:solidFill>
                      <a:prstDash val="solid"/>
                      <a:round/>
                      <a:headEnd type="none" w="med" len="med"/>
                      <a:tailEnd type="none" w="med" len="med"/>
                    </a:lnR>
                    <a:lnT w="4763" cap="flat" cmpd="sng" algn="ctr">
                      <a:solidFill>
                        <a:srgbClr val="9E9E9E"/>
                      </a:solidFill>
                      <a:prstDash val="solid"/>
                      <a:round/>
                      <a:headEnd type="none" w="med" len="med"/>
                      <a:tailEnd type="none" w="med" len="med"/>
                    </a:lnT>
                    <a:lnB w="4763"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49120235"/>
                  </a:ext>
                </a:extLst>
              </a:tr>
            </a:tbl>
          </a:graphicData>
        </a:graphic>
      </p:graphicFrame>
      <p:sp>
        <p:nvSpPr>
          <p:cNvPr id="21" name="Rectangle 1">
            <a:extLst>
              <a:ext uri="{FF2B5EF4-FFF2-40B4-BE49-F238E27FC236}">
                <a16:creationId xmlns:a16="http://schemas.microsoft.com/office/drawing/2014/main" id="{55E2D26A-0520-E920-07B9-CAB64769DB70}"/>
              </a:ext>
            </a:extLst>
          </p:cNvPr>
          <p:cNvSpPr>
            <a:spLocks noChangeArrowheads="1"/>
          </p:cNvSpPr>
          <p:nvPr/>
        </p:nvSpPr>
        <p:spPr bwMode="auto">
          <a:xfrm>
            <a:off x="20648840" y="18119423"/>
            <a:ext cx="158349" cy="2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377" tIns="39189" rIns="78377" bIns="39189" numCol="1" anchor="ctr" anchorCtr="0" compatLnSpc="1">
            <a:prstTxWarp prst="textNoShape">
              <a:avLst/>
            </a:prstTxWarp>
            <a:spAutoFit/>
          </a:bodyPr>
          <a:lstStyle/>
          <a:p>
            <a:endParaRPr lang="en-US" sz="1323"/>
          </a:p>
        </p:txBody>
      </p:sp>
      <p:sp>
        <p:nvSpPr>
          <p:cNvPr id="27" name="TextBox 26">
            <a:extLst>
              <a:ext uri="{FF2B5EF4-FFF2-40B4-BE49-F238E27FC236}">
                <a16:creationId xmlns:a16="http://schemas.microsoft.com/office/drawing/2014/main" id="{2A8FA879-1F14-7D06-D56F-FF24F98F42BD}"/>
              </a:ext>
            </a:extLst>
          </p:cNvPr>
          <p:cNvSpPr txBox="1"/>
          <p:nvPr/>
        </p:nvSpPr>
        <p:spPr>
          <a:xfrm>
            <a:off x="932648" y="6564613"/>
            <a:ext cx="14311389" cy="619850"/>
          </a:xfrm>
          <a:prstGeom prst="rect">
            <a:avLst/>
          </a:prstGeom>
          <a:solidFill>
            <a:schemeClr val="accent6">
              <a:lumMod val="40000"/>
              <a:lumOff val="60000"/>
            </a:schemeClr>
          </a:solidFill>
        </p:spPr>
        <p:txBody>
          <a:bodyPr wrap="square">
            <a:spAutoFit/>
          </a:bodyPr>
          <a:lstStyle/>
          <a:p>
            <a:r>
              <a:rPr lang="en-US" sz="3428" b="1" u="sng" dirty="0">
                <a:solidFill>
                  <a:schemeClr val="accent2"/>
                </a:solidFill>
              </a:rPr>
              <a:t>Background</a:t>
            </a:r>
            <a:endParaRPr lang="en-US" b="1" u="sng" dirty="0">
              <a:solidFill>
                <a:schemeClr val="accent2"/>
              </a:solidFill>
            </a:endParaRPr>
          </a:p>
        </p:txBody>
      </p:sp>
      <p:sp>
        <p:nvSpPr>
          <p:cNvPr id="31" name="TextBox 30">
            <a:extLst>
              <a:ext uri="{FF2B5EF4-FFF2-40B4-BE49-F238E27FC236}">
                <a16:creationId xmlns:a16="http://schemas.microsoft.com/office/drawing/2014/main" id="{C91D39C9-B9C8-4703-224E-C63BDD8E7701}"/>
              </a:ext>
            </a:extLst>
          </p:cNvPr>
          <p:cNvSpPr txBox="1"/>
          <p:nvPr/>
        </p:nvSpPr>
        <p:spPr>
          <a:xfrm>
            <a:off x="932648" y="13877762"/>
            <a:ext cx="14311389" cy="619850"/>
          </a:xfrm>
          <a:prstGeom prst="rect">
            <a:avLst/>
          </a:prstGeom>
          <a:solidFill>
            <a:schemeClr val="accent6">
              <a:lumMod val="40000"/>
              <a:lumOff val="60000"/>
            </a:schemeClr>
          </a:solidFill>
        </p:spPr>
        <p:txBody>
          <a:bodyPr wrap="square">
            <a:spAutoFit/>
          </a:bodyPr>
          <a:lstStyle/>
          <a:p>
            <a:pPr algn="just"/>
            <a:r>
              <a:rPr lang="en-US" sz="3428" b="1" dirty="0">
                <a:solidFill>
                  <a:schemeClr val="accent2"/>
                </a:solidFill>
              </a:rPr>
              <a:t>Case</a:t>
            </a:r>
            <a:r>
              <a:rPr lang="en-US" sz="3428" b="1" dirty="0"/>
              <a:t> </a:t>
            </a:r>
            <a:r>
              <a:rPr lang="en-US" sz="3428" b="1" dirty="0">
                <a:solidFill>
                  <a:schemeClr val="accent2"/>
                </a:solidFill>
              </a:rPr>
              <a:t>Presentation</a:t>
            </a:r>
          </a:p>
        </p:txBody>
      </p:sp>
      <p:sp>
        <p:nvSpPr>
          <p:cNvPr id="35" name="TextBox 34">
            <a:extLst>
              <a:ext uri="{FF2B5EF4-FFF2-40B4-BE49-F238E27FC236}">
                <a16:creationId xmlns:a16="http://schemas.microsoft.com/office/drawing/2014/main" id="{E6727E8F-1A52-ACB8-AAB2-6F91134D764A}"/>
              </a:ext>
            </a:extLst>
          </p:cNvPr>
          <p:cNvSpPr txBox="1"/>
          <p:nvPr/>
        </p:nvSpPr>
        <p:spPr>
          <a:xfrm>
            <a:off x="29782828" y="19267946"/>
            <a:ext cx="11662484" cy="3809610"/>
          </a:xfrm>
          <a:prstGeom prst="rect">
            <a:avLst/>
          </a:prstGeom>
          <a:noFill/>
        </p:spPr>
        <p:txBody>
          <a:bodyPr wrap="square" lIns="91440" tIns="45720" rIns="91440" bIns="45720" anchor="t">
            <a:spAutoFit/>
          </a:bodyPr>
          <a:lstStyle/>
          <a:p>
            <a:r>
              <a:rPr lang="en-US" sz="2400" dirty="0"/>
              <a:t>References: </a:t>
            </a:r>
            <a:endParaRPr lang="en-US" sz="2400" dirty="0">
              <a:ea typeface="Calibri"/>
              <a:cs typeface="Calibri"/>
            </a:endParaRPr>
          </a:p>
          <a:p>
            <a:r>
              <a:rPr lang="en-US" sz="2400" dirty="0"/>
              <a:t>[1]https://www.ncbi.nlm.nih.gov/pmc/articles/PMC9275527/#:~:text=DITMA%20associated%20with%20tacrolimus%20has,induce%20TMA%20is%20not%20clear.</a:t>
            </a:r>
            <a:endParaRPr lang="en-US" sz="2400" dirty="0">
              <a:ea typeface="Calibri"/>
              <a:cs typeface="Calibri"/>
            </a:endParaRPr>
          </a:p>
          <a:p>
            <a:r>
              <a:rPr lang="en-US" sz="2400" dirty="0"/>
              <a:t>[2] Gill R, </a:t>
            </a:r>
            <a:r>
              <a:rPr lang="en-US" sz="2400" dirty="0" err="1"/>
              <a:t>Meghrajani</a:t>
            </a:r>
            <a:r>
              <a:rPr lang="en-US" sz="2400" dirty="0"/>
              <a:t> V. Tacrolimus-Induced Thrombotic Thrombocytopenic Purpura (TTP) in a Post-Heart Transplant Patient: A Case Report. </a:t>
            </a:r>
            <a:r>
              <a:rPr lang="en-US" sz="2400" dirty="0" err="1"/>
              <a:t>Cureus</a:t>
            </a:r>
            <a:r>
              <a:rPr lang="en-US" sz="2400" dirty="0"/>
              <a:t>. 2022 Jun 12;14(6):e25874. </a:t>
            </a:r>
            <a:r>
              <a:rPr lang="en-US" sz="2400" dirty="0" err="1"/>
              <a:t>doi</a:t>
            </a:r>
            <a:r>
              <a:rPr lang="en-US" sz="2400" dirty="0"/>
              <a:t>: 10.7759/cureus.25874. </a:t>
            </a:r>
            <a:r>
              <a:rPr lang="en-US" sz="2400" dirty="0" err="1"/>
              <a:t>eCollection</a:t>
            </a:r>
            <a:r>
              <a:rPr lang="en-US" sz="2400" dirty="0"/>
              <a:t> 2022 Jun.</a:t>
            </a:r>
            <a:endParaRPr lang="en-US" sz="2400" dirty="0">
              <a:ea typeface="Calibri"/>
              <a:cs typeface="Calibri"/>
            </a:endParaRPr>
          </a:p>
          <a:p>
            <a:r>
              <a:rPr lang="en-US" sz="2400" dirty="0"/>
              <a:t>[3]</a:t>
            </a:r>
            <a:r>
              <a:rPr lang="en-US" sz="2400" dirty="0">
                <a:ea typeface="+mn-lt"/>
                <a:cs typeface="+mn-lt"/>
              </a:rPr>
              <a:t>J. Evan Sadler; Von Willebrand factor, ADAMTS13, and thrombotic thrombocytopenic purpura. </a:t>
            </a:r>
            <a:r>
              <a:rPr lang="en-US" sz="2400" i="1" dirty="0">
                <a:ea typeface="+mn-lt"/>
                <a:cs typeface="+mn-lt"/>
              </a:rPr>
              <a:t>Blood</a:t>
            </a:r>
            <a:r>
              <a:rPr lang="en-US" sz="2400" dirty="0">
                <a:ea typeface="+mn-lt"/>
                <a:cs typeface="+mn-lt"/>
              </a:rPr>
              <a:t> 2008; 112 (1): 11–18. </a:t>
            </a:r>
            <a:r>
              <a:rPr lang="en-US" sz="2400" dirty="0" err="1">
                <a:ea typeface="+mn-lt"/>
                <a:cs typeface="+mn-lt"/>
              </a:rPr>
              <a:t>doi</a:t>
            </a:r>
            <a:r>
              <a:rPr lang="en-US" sz="2400" dirty="0">
                <a:ea typeface="+mn-lt"/>
                <a:cs typeface="+mn-lt"/>
              </a:rPr>
              <a:t>: </a:t>
            </a:r>
            <a:r>
              <a:rPr lang="en-US" sz="2400" dirty="0">
                <a:ea typeface="+mn-lt"/>
                <a:cs typeface="+mn-lt"/>
                <a:hlinkClick r:id="rId4">
                  <a:extLst>
                    <a:ext uri="{A12FA001-AC4F-418D-AE19-62706E023703}">
                      <ahyp:hlinkClr xmlns:ahyp="http://schemas.microsoft.com/office/drawing/2018/hyperlinkcolor" val="tx"/>
                    </a:ext>
                  </a:extLst>
                </a:hlinkClick>
              </a:rPr>
              <a:t>https://doi.org/10.1182/blood-2008-02-078170</a:t>
            </a:r>
          </a:p>
          <a:p>
            <a:endParaRPr lang="en-US" sz="2400" u="sng">
              <a:ea typeface="Calibri"/>
              <a:cs typeface="Calibri"/>
            </a:endParaRPr>
          </a:p>
          <a:p>
            <a:endParaRPr lang="en-US" sz="2400">
              <a:ea typeface="+mn-lt"/>
              <a:cs typeface="+mn-lt"/>
            </a:endParaRPr>
          </a:p>
        </p:txBody>
      </p:sp>
      <p:sp>
        <p:nvSpPr>
          <p:cNvPr id="39" name="TextBox 38">
            <a:extLst>
              <a:ext uri="{FF2B5EF4-FFF2-40B4-BE49-F238E27FC236}">
                <a16:creationId xmlns:a16="http://schemas.microsoft.com/office/drawing/2014/main" id="{CDA6C66A-D76D-D7E4-DCBB-CCDCE6B50626}"/>
              </a:ext>
            </a:extLst>
          </p:cNvPr>
          <p:cNvSpPr txBox="1"/>
          <p:nvPr/>
        </p:nvSpPr>
        <p:spPr>
          <a:xfrm>
            <a:off x="14559079" y="4260059"/>
            <a:ext cx="15998493" cy="1041952"/>
          </a:xfrm>
          <a:prstGeom prst="rect">
            <a:avLst/>
          </a:prstGeom>
          <a:noFill/>
        </p:spPr>
        <p:txBody>
          <a:bodyPr wrap="square">
            <a:spAutoFit/>
          </a:bodyPr>
          <a:lstStyle/>
          <a:p>
            <a:r>
              <a:rPr lang="en-US" sz="6171" b="1" dirty="0">
                <a:solidFill>
                  <a:schemeClr val="accent2"/>
                </a:solidFill>
              </a:rPr>
              <a:t>UTHSC-Nashville Cardiology Fellowship Program</a:t>
            </a:r>
          </a:p>
        </p:txBody>
      </p:sp>
      <p:pic>
        <p:nvPicPr>
          <p:cNvPr id="40" name="Picture 39" descr="A green and orange logo&#10;&#10;Description automatically generated">
            <a:extLst>
              <a:ext uri="{FF2B5EF4-FFF2-40B4-BE49-F238E27FC236}">
                <a16:creationId xmlns:a16="http://schemas.microsoft.com/office/drawing/2014/main" id="{969B3A79-E89D-1A24-E57C-A29C3CE18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8762" y="467522"/>
            <a:ext cx="8326320" cy="3452697"/>
          </a:xfrm>
          <a:prstGeom prst="rect">
            <a:avLst/>
          </a:prstGeom>
        </p:spPr>
      </p:pic>
      <p:sp>
        <p:nvSpPr>
          <p:cNvPr id="6" name="TextBox 5">
            <a:extLst>
              <a:ext uri="{FF2B5EF4-FFF2-40B4-BE49-F238E27FC236}">
                <a16:creationId xmlns:a16="http://schemas.microsoft.com/office/drawing/2014/main" id="{B6E31B82-89FD-C786-1BF0-01C00F058779}"/>
              </a:ext>
            </a:extLst>
          </p:cNvPr>
          <p:cNvSpPr txBox="1"/>
          <p:nvPr/>
        </p:nvSpPr>
        <p:spPr>
          <a:xfrm>
            <a:off x="29589132" y="6564614"/>
            <a:ext cx="13110163" cy="10618291"/>
          </a:xfrm>
          <a:prstGeom prst="rect">
            <a:avLst/>
          </a:prstGeom>
          <a:solidFill>
            <a:schemeClr val="bg1"/>
          </a:solidFill>
        </p:spPr>
        <p:txBody>
          <a:bodyPr wrap="square" lIns="91440" tIns="45720" rIns="91440" bIns="45720" anchor="t">
            <a:spAutoFit/>
          </a:bodyPr>
          <a:lstStyle/>
          <a:p>
            <a:pPr algn="just"/>
            <a:r>
              <a:rPr lang="en-US" sz="3600" b="1" u="sng" dirty="0">
                <a:solidFill>
                  <a:schemeClr val="accent2"/>
                </a:solidFill>
                <a:latin typeface="Calibri"/>
                <a:ea typeface="Calibri"/>
                <a:cs typeface="Calibri"/>
              </a:rPr>
              <a:t>Differential Diagnosis</a:t>
            </a:r>
            <a:r>
              <a:rPr lang="en-US" sz="3600" u="sng" dirty="0">
                <a:solidFill>
                  <a:schemeClr val="accent2"/>
                </a:solidFill>
                <a:latin typeface="Calibri"/>
                <a:ea typeface="Calibri"/>
                <a:cs typeface="Calibri"/>
              </a:rPr>
              <a:t>:</a:t>
            </a:r>
          </a:p>
          <a:p>
            <a:pPr algn="just"/>
            <a:endParaRPr lang="en-US" sz="3600" u="sng" dirty="0">
              <a:solidFill>
                <a:schemeClr val="accent2"/>
              </a:solidFill>
              <a:latin typeface="Calibri"/>
              <a:ea typeface="Calibri"/>
              <a:cs typeface="Calibri"/>
            </a:endParaRPr>
          </a:p>
          <a:p>
            <a:pPr algn="just">
              <a:buFont typeface="+mj-lt"/>
              <a:buAutoNum type="arabicPeriod"/>
            </a:pPr>
            <a:r>
              <a:rPr lang="en-US" sz="3600" b="1" dirty="0">
                <a:solidFill>
                  <a:srgbClr val="374151"/>
                </a:solidFill>
                <a:latin typeface="Calibri"/>
                <a:ea typeface="Calibri"/>
                <a:cs typeface="Calibri"/>
              </a:rPr>
              <a:t>Sepsis</a:t>
            </a:r>
            <a:endParaRPr lang="en-US" sz="3600" dirty="0">
              <a:solidFill>
                <a:srgbClr val="374151"/>
              </a:solidFill>
              <a:latin typeface="Calibri"/>
              <a:ea typeface="Calibri"/>
              <a:cs typeface="Calibri"/>
            </a:endParaRPr>
          </a:p>
          <a:p>
            <a:pPr algn="just">
              <a:buAutoNum type="arabicPeriod"/>
            </a:pPr>
            <a:endParaRPr lang="en-US" sz="3600" b="1" dirty="0">
              <a:solidFill>
                <a:srgbClr val="374151"/>
              </a:solidFill>
              <a:latin typeface="Calibri"/>
              <a:ea typeface="Calibri"/>
              <a:cs typeface="Calibri"/>
            </a:endParaRPr>
          </a:p>
          <a:p>
            <a:pPr algn="just">
              <a:buFont typeface="+mj-lt"/>
              <a:buAutoNum type="arabicPeriod"/>
            </a:pPr>
            <a:r>
              <a:rPr lang="en-US" sz="3600" b="1" dirty="0">
                <a:solidFill>
                  <a:srgbClr val="374151"/>
                </a:solidFill>
                <a:latin typeface="Calibri"/>
                <a:ea typeface="Calibri"/>
                <a:cs typeface="Calibri"/>
              </a:rPr>
              <a:t>Hemolytic Uremic Syndrome (HUS)</a:t>
            </a:r>
            <a:endParaRPr lang="en-US" sz="3600" dirty="0">
              <a:solidFill>
                <a:srgbClr val="374151"/>
              </a:solidFill>
              <a:latin typeface="Calibri"/>
              <a:ea typeface="Calibri"/>
              <a:cs typeface="Calibri"/>
            </a:endParaRPr>
          </a:p>
          <a:p>
            <a:pPr algn="just">
              <a:buAutoNum type="arabicPeriod"/>
            </a:pPr>
            <a:endParaRPr lang="en-US" sz="3600" b="1" dirty="0">
              <a:solidFill>
                <a:srgbClr val="374151"/>
              </a:solidFill>
              <a:latin typeface="Calibri"/>
              <a:ea typeface="Calibri"/>
              <a:cs typeface="Calibri"/>
            </a:endParaRPr>
          </a:p>
          <a:p>
            <a:pPr algn="just">
              <a:buFont typeface="+mj-lt"/>
              <a:buAutoNum type="arabicPeriod"/>
            </a:pPr>
            <a:r>
              <a:rPr lang="en-US" sz="3600" b="1" dirty="0">
                <a:solidFill>
                  <a:srgbClr val="374151"/>
                </a:solidFill>
                <a:latin typeface="Calibri"/>
                <a:ea typeface="Calibri"/>
                <a:cs typeface="Calibri"/>
              </a:rPr>
              <a:t>Heparin-Induced Thrombocytopenia</a:t>
            </a:r>
            <a:endParaRPr lang="en-US" sz="3600" dirty="0">
              <a:solidFill>
                <a:srgbClr val="374151"/>
              </a:solidFill>
              <a:latin typeface="Calibri"/>
              <a:ea typeface="Calibri"/>
              <a:cs typeface="Calibri"/>
            </a:endParaRPr>
          </a:p>
          <a:p>
            <a:pPr algn="just">
              <a:buAutoNum type="arabicPeriod"/>
            </a:pPr>
            <a:endParaRPr lang="en-US" sz="3600" b="1" dirty="0">
              <a:solidFill>
                <a:srgbClr val="374151"/>
              </a:solidFill>
              <a:latin typeface="Calibri"/>
              <a:ea typeface="Calibri"/>
              <a:cs typeface="Calibri"/>
            </a:endParaRPr>
          </a:p>
          <a:p>
            <a:pPr algn="just">
              <a:buFont typeface="+mj-lt"/>
              <a:buAutoNum type="arabicPeriod"/>
            </a:pPr>
            <a:r>
              <a:rPr lang="en-US" sz="3600" b="1" dirty="0">
                <a:solidFill>
                  <a:srgbClr val="374151"/>
                </a:solidFill>
                <a:latin typeface="Calibri"/>
                <a:ea typeface="Calibri"/>
                <a:cs typeface="Calibri"/>
              </a:rPr>
              <a:t>Thrombotic Thrombocytopenic Purpura (TTP)</a:t>
            </a:r>
            <a:endParaRPr lang="en-US" sz="3600" dirty="0">
              <a:solidFill>
                <a:srgbClr val="374151"/>
              </a:solidFill>
              <a:latin typeface="Calibri"/>
              <a:ea typeface="Calibri"/>
              <a:cs typeface="Calibri"/>
            </a:endParaRPr>
          </a:p>
          <a:p>
            <a:pPr algn="just"/>
            <a:endParaRPr lang="en-US" sz="3600" u="sng" dirty="0">
              <a:solidFill>
                <a:schemeClr val="accent2"/>
              </a:solidFill>
              <a:latin typeface="Calibri"/>
              <a:ea typeface="Calibri"/>
              <a:cs typeface="Calibri"/>
            </a:endParaRPr>
          </a:p>
          <a:p>
            <a:pPr algn="just"/>
            <a:r>
              <a:rPr lang="en-US" sz="3600" b="1" u="sng" dirty="0">
                <a:solidFill>
                  <a:schemeClr val="accent2"/>
                </a:solidFill>
                <a:latin typeface="Calibri"/>
                <a:ea typeface="Calibri"/>
                <a:cs typeface="Calibri"/>
              </a:rPr>
              <a:t>Discussion and Conclusion</a:t>
            </a:r>
            <a:r>
              <a:rPr lang="en-US" sz="3600" u="sng" dirty="0">
                <a:solidFill>
                  <a:schemeClr val="accent2"/>
                </a:solidFill>
                <a:latin typeface="Calibri"/>
                <a:ea typeface="Calibri"/>
                <a:cs typeface="Calibri"/>
              </a:rPr>
              <a:t>:</a:t>
            </a:r>
          </a:p>
          <a:p>
            <a:pPr algn="just"/>
            <a:endParaRPr lang="en-US" sz="3600" u="sng" dirty="0">
              <a:solidFill>
                <a:schemeClr val="accent2"/>
              </a:solidFill>
              <a:latin typeface="Calibri"/>
              <a:ea typeface="Calibri"/>
              <a:cs typeface="Calibri"/>
            </a:endParaRPr>
          </a:p>
          <a:p>
            <a:pPr algn="just"/>
            <a:r>
              <a:rPr lang="en-US" sz="3600" dirty="0">
                <a:solidFill>
                  <a:srgbClr val="374151"/>
                </a:solidFill>
                <a:latin typeface="Calibri"/>
                <a:ea typeface="Calibri"/>
                <a:cs typeface="Calibri"/>
              </a:rPr>
              <a:t>In conclusion, vigilant monitoring and early recognition of rare complications such as tacrolimus-induced TTP are essential in post-transplant care. This case highlights the importance of considering TTP in the differential diagnosis of thrombocytopenia, especially when clinical and laboratory findings align with this life-threatening condition. Prompt intervention and multidisciplinary care are crucial for the optimal management of such cases.</a:t>
            </a:r>
          </a:p>
        </p:txBody>
      </p:sp>
      <p:sp>
        <p:nvSpPr>
          <p:cNvPr id="2" name="TextBox 1">
            <a:extLst>
              <a:ext uri="{FF2B5EF4-FFF2-40B4-BE49-F238E27FC236}">
                <a16:creationId xmlns:a16="http://schemas.microsoft.com/office/drawing/2014/main" id="{1501D1BD-9640-CFDA-4A4D-2E193B5D5DA6}"/>
              </a:ext>
            </a:extLst>
          </p:cNvPr>
          <p:cNvSpPr txBox="1"/>
          <p:nvPr/>
        </p:nvSpPr>
        <p:spPr>
          <a:xfrm>
            <a:off x="12895118" y="3270264"/>
            <a:ext cx="208179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0E101A"/>
                </a:solidFill>
                <a:latin typeface="Arial"/>
                <a:cs typeface="Arial"/>
              </a:rPr>
              <a:t>Roshan Bista, MD, Manasa Jasti, MD, Mohamed </a:t>
            </a:r>
            <a:r>
              <a:rPr lang="en-US" sz="3600" err="1">
                <a:solidFill>
                  <a:srgbClr val="0E101A"/>
                </a:solidFill>
                <a:latin typeface="Arial"/>
                <a:cs typeface="Arial"/>
              </a:rPr>
              <a:t>Zghouzi</a:t>
            </a:r>
            <a:r>
              <a:rPr lang="en-US" sz="3600" dirty="0">
                <a:solidFill>
                  <a:srgbClr val="0E101A"/>
                </a:solidFill>
                <a:latin typeface="Arial"/>
                <a:cs typeface="Arial"/>
              </a:rPr>
              <a:t>, MD, Jessi Elrod, NP, John B. Biglane, MD</a:t>
            </a:r>
            <a:endParaRPr lang="en-US" sz="3600" dirty="0"/>
          </a:p>
        </p:txBody>
      </p:sp>
      <p:pic>
        <p:nvPicPr>
          <p:cNvPr id="3" name="Picture 2">
            <a:extLst>
              <a:ext uri="{FF2B5EF4-FFF2-40B4-BE49-F238E27FC236}">
                <a16:creationId xmlns:a16="http://schemas.microsoft.com/office/drawing/2014/main" id="{50B16CE4-2B64-8B0B-C043-C585F23B96BF}"/>
              </a:ext>
            </a:extLst>
          </p:cNvPr>
          <p:cNvPicPr>
            <a:picLocks noChangeAspect="1"/>
          </p:cNvPicPr>
          <p:nvPr/>
        </p:nvPicPr>
        <p:blipFill>
          <a:blip r:embed="rId6"/>
          <a:stretch>
            <a:fillRect/>
          </a:stretch>
        </p:blipFill>
        <p:spPr>
          <a:xfrm>
            <a:off x="16154898" y="8232007"/>
            <a:ext cx="12792945" cy="23079229"/>
          </a:xfrm>
          <a:prstGeom prst="rect">
            <a:avLst/>
          </a:prstGeom>
        </p:spPr>
      </p:pic>
      <p:pic>
        <p:nvPicPr>
          <p:cNvPr id="5" name="Picture 4" descr="Blue text on a white background&#10;&#10;Description automatically generated">
            <a:extLst>
              <a:ext uri="{FF2B5EF4-FFF2-40B4-BE49-F238E27FC236}">
                <a16:creationId xmlns:a16="http://schemas.microsoft.com/office/drawing/2014/main" id="{B8F88415-CC4A-A60E-A71D-66C41E432639}"/>
              </a:ext>
            </a:extLst>
          </p:cNvPr>
          <p:cNvPicPr>
            <a:picLocks noChangeAspect="1"/>
          </p:cNvPicPr>
          <p:nvPr/>
        </p:nvPicPr>
        <p:blipFill>
          <a:blip r:embed="rId7"/>
          <a:stretch>
            <a:fillRect/>
          </a:stretch>
        </p:blipFill>
        <p:spPr>
          <a:xfrm>
            <a:off x="351384" y="481997"/>
            <a:ext cx="11307464" cy="3295256"/>
          </a:xfrm>
          <a:prstGeom prst="rect">
            <a:avLst/>
          </a:prstGeom>
        </p:spPr>
      </p:pic>
      <p:pic>
        <p:nvPicPr>
          <p:cNvPr id="7" name="Skyridge Dr">
            <a:hlinkClick r:id="" action="ppaction://media"/>
            <a:extLst>
              <a:ext uri="{FF2B5EF4-FFF2-40B4-BE49-F238E27FC236}">
                <a16:creationId xmlns:a16="http://schemas.microsoft.com/office/drawing/2014/main" id="{23AF4CCC-CC09-B20A-6A2E-3FB23C741A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495523" y="24063792"/>
            <a:ext cx="5754638" cy="5061618"/>
          </a:xfrm>
          <a:prstGeom prst="rect">
            <a:avLst/>
          </a:prstGeom>
        </p:spPr>
      </p:pic>
    </p:spTree>
    <p:extLst>
      <p:ext uri="{BB962C8B-B14F-4D97-AF65-F5344CB8AC3E}">
        <p14:creationId xmlns:p14="http://schemas.microsoft.com/office/powerpoint/2010/main" val="345954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Roshan Bista</dc:creator>
  <cp:revision>200</cp:revision>
  <dcterms:created xsi:type="dcterms:W3CDTF">2023-10-04T02:24:28Z</dcterms:created>
  <dcterms:modified xsi:type="dcterms:W3CDTF">2023-10-26T21:47:27Z</dcterms:modified>
</cp:coreProperties>
</file>